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7"/>
  </p:notesMasterIdLst>
  <p:sldIdLst>
    <p:sldId id="322" r:id="rId2"/>
    <p:sldId id="256" r:id="rId3"/>
    <p:sldId id="257" r:id="rId4"/>
    <p:sldId id="340" r:id="rId5"/>
    <p:sldId id="258" r:id="rId6"/>
    <p:sldId id="265" r:id="rId7"/>
    <p:sldId id="266" r:id="rId8"/>
    <p:sldId id="267" r:id="rId9"/>
    <p:sldId id="261" r:id="rId10"/>
    <p:sldId id="260" r:id="rId11"/>
    <p:sldId id="333" r:id="rId12"/>
    <p:sldId id="268" r:id="rId13"/>
    <p:sldId id="325" r:id="rId14"/>
    <p:sldId id="271" r:id="rId15"/>
    <p:sldId id="273" r:id="rId16"/>
    <p:sldId id="334" r:id="rId17"/>
    <p:sldId id="274" r:id="rId18"/>
    <p:sldId id="276" r:id="rId19"/>
    <p:sldId id="277" r:id="rId20"/>
    <p:sldId id="278" r:id="rId21"/>
    <p:sldId id="279" r:id="rId22"/>
    <p:sldId id="280" r:id="rId23"/>
    <p:sldId id="335" r:id="rId24"/>
    <p:sldId id="282" r:id="rId25"/>
    <p:sldId id="331" r:id="rId26"/>
    <p:sldId id="283" r:id="rId27"/>
    <p:sldId id="284" r:id="rId28"/>
    <p:sldId id="285" r:id="rId29"/>
    <p:sldId id="338" r:id="rId30"/>
    <p:sldId id="339" r:id="rId31"/>
    <p:sldId id="288" r:id="rId32"/>
    <p:sldId id="289" r:id="rId33"/>
    <p:sldId id="326" r:id="rId34"/>
    <p:sldId id="327" r:id="rId35"/>
    <p:sldId id="328" r:id="rId36"/>
    <p:sldId id="329" r:id="rId37"/>
    <p:sldId id="330" r:id="rId38"/>
    <p:sldId id="349" r:id="rId39"/>
    <p:sldId id="350" r:id="rId40"/>
    <p:sldId id="351" r:id="rId41"/>
    <p:sldId id="352" r:id="rId42"/>
    <p:sldId id="353" r:id="rId43"/>
    <p:sldId id="354" r:id="rId44"/>
    <p:sldId id="355" r:id="rId45"/>
    <p:sldId id="336" r:id="rId46"/>
    <p:sldId id="363" r:id="rId47"/>
    <p:sldId id="364" r:id="rId48"/>
    <p:sldId id="365" r:id="rId49"/>
    <p:sldId id="366" r:id="rId50"/>
    <p:sldId id="367" r:id="rId51"/>
    <p:sldId id="368" r:id="rId52"/>
    <p:sldId id="369" r:id="rId53"/>
    <p:sldId id="337" r:id="rId54"/>
    <p:sldId id="321" r:id="rId55"/>
    <p:sldId id="341" r:id="rId56"/>
    <p:sldId id="310" r:id="rId57"/>
    <p:sldId id="324" r:id="rId58"/>
    <p:sldId id="347" r:id="rId59"/>
    <p:sldId id="342" r:id="rId60"/>
    <p:sldId id="343" r:id="rId61"/>
    <p:sldId id="344" r:id="rId62"/>
    <p:sldId id="345" r:id="rId63"/>
    <p:sldId id="346" r:id="rId64"/>
    <p:sldId id="348" r:id="rId65"/>
    <p:sldId id="323" r:id="rId6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19" autoAdjust="0"/>
    <p:restoredTop sz="92718" autoAdjust="0"/>
  </p:normalViewPr>
  <p:slideViewPr>
    <p:cSldViewPr>
      <p:cViewPr varScale="1">
        <p:scale>
          <a:sx n="99" d="100"/>
          <a:sy n="99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bar"/>
        <c:grouping val="stacked"/>
        <c:ser>
          <c:idx val="0"/>
          <c:order val="0"/>
          <c:tx>
            <c:strRef>
              <c:f>Feuil1!$B$10</c:f>
              <c:strCache>
                <c:ptCount val="1"/>
                <c:pt idx="0">
                  <c:v>Construction (%)</c:v>
                </c:pt>
              </c:strCache>
            </c:strRef>
          </c:tx>
          <c:cat>
            <c:strRef>
              <c:f>Feuil1!$C$9:$G$9</c:f>
              <c:strCache>
                <c:ptCount val="5"/>
                <c:pt idx="0">
                  <c:v>v0</c:v>
                </c:pt>
                <c:pt idx="1">
                  <c:v>v1.1</c:v>
                </c:pt>
                <c:pt idx="2">
                  <c:v>v1.2</c:v>
                </c:pt>
                <c:pt idx="3">
                  <c:v>v2</c:v>
                </c:pt>
                <c:pt idx="4">
                  <c:v>v3</c:v>
                </c:pt>
              </c:strCache>
            </c:strRef>
          </c:cat>
          <c:val>
            <c:numRef>
              <c:f>Feuil1!$C$10:$G$10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50</c:v>
                </c:pt>
                <c:pt idx="3">
                  <c:v>40</c:v>
                </c:pt>
                <c:pt idx="4">
                  <c:v>45</c:v>
                </c:pt>
              </c:numCache>
            </c:numRef>
          </c:val>
        </c:ser>
        <c:ser>
          <c:idx val="1"/>
          <c:order val="1"/>
          <c:tx>
            <c:strRef>
              <c:f>Feuil1!$B$11</c:f>
              <c:strCache>
                <c:ptCount val="1"/>
                <c:pt idx="0">
                  <c:v>Tests (%)</c:v>
                </c:pt>
              </c:strCache>
            </c:strRef>
          </c:tx>
          <c:cat>
            <c:strRef>
              <c:f>Feuil1!$C$9:$G$9</c:f>
              <c:strCache>
                <c:ptCount val="5"/>
                <c:pt idx="0">
                  <c:v>v0</c:v>
                </c:pt>
                <c:pt idx="1">
                  <c:v>v1.1</c:v>
                </c:pt>
                <c:pt idx="2">
                  <c:v>v1.2</c:v>
                </c:pt>
                <c:pt idx="3">
                  <c:v>v2</c:v>
                </c:pt>
                <c:pt idx="4">
                  <c:v>v3</c:v>
                </c:pt>
              </c:strCache>
            </c:strRef>
          </c:cat>
          <c:val>
            <c:numRef>
              <c:f>Feuil1!$C$11:$G$11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50</c:v>
                </c:pt>
                <c:pt idx="3">
                  <c:v>25</c:v>
                </c:pt>
                <c:pt idx="4">
                  <c:v>35</c:v>
                </c:pt>
              </c:numCache>
            </c:numRef>
          </c:val>
        </c:ser>
        <c:overlap val="100"/>
        <c:axId val="65102592"/>
        <c:axId val="65104512"/>
      </c:barChart>
      <c:catAx>
        <c:axId val="6510259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r>
                  <a:rPr lang="fr-FR" sz="1600">
                    <a:solidFill>
                      <a:schemeClr val="bg1"/>
                    </a:solidFill>
                  </a:rPr>
                  <a:t>Versions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1400" b="1">
                <a:solidFill>
                  <a:schemeClr val="bg1"/>
                </a:solidFill>
              </a:defRPr>
            </a:pPr>
            <a:endParaRPr lang="fr-FR"/>
          </a:p>
        </c:txPr>
        <c:crossAx val="65104512"/>
        <c:crosses val="autoZero"/>
        <c:auto val="1"/>
        <c:lblAlgn val="ctr"/>
        <c:lblOffset val="100"/>
      </c:catAx>
      <c:valAx>
        <c:axId val="65104512"/>
        <c:scaling>
          <c:orientation val="minMax"/>
          <c:max val="100"/>
        </c:scaling>
        <c:axPos val="b"/>
        <c:majorGridlines/>
        <c:title>
          <c:tx>
            <c:rich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r>
                  <a:rPr lang="fr-FR" sz="1600" dirty="0">
                    <a:solidFill>
                      <a:schemeClr val="bg1"/>
                    </a:solidFill>
                  </a:rPr>
                  <a:t>Pourcentage</a:t>
                </a:r>
                <a:r>
                  <a:rPr lang="fr-FR" sz="1600" baseline="0" dirty="0">
                    <a:solidFill>
                      <a:schemeClr val="bg1"/>
                    </a:solidFill>
                  </a:rPr>
                  <a:t> d'avancement</a:t>
                </a:r>
                <a:endParaRPr lang="fr-FR" sz="1600" dirty="0">
                  <a:solidFill>
                    <a:schemeClr val="bg1"/>
                  </a:solidFill>
                </a:endParaRP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 sz="1400" b="1">
                <a:solidFill>
                  <a:schemeClr val="bg1"/>
                </a:solidFill>
              </a:defRPr>
            </a:pPr>
            <a:endParaRPr lang="fr-FR"/>
          </a:p>
        </c:txPr>
        <c:crossAx val="6510259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 b="1">
              <a:solidFill>
                <a:schemeClr val="bg1"/>
              </a:solidFill>
            </a:defRPr>
          </a:pPr>
          <a:endParaRPr lang="fr-FR"/>
        </a:p>
      </c:txPr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6A34BA-EFDF-4D66-9260-07850E10B71F}" type="doc">
      <dgm:prSet loTypeId="urn:microsoft.com/office/officeart/2005/8/layout/process4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D32DECBA-F29D-442D-B024-76E1D9785364}">
      <dgm:prSet phldrT="[Texte]" custT="1"/>
      <dgm:spPr/>
      <dgm:t>
        <a:bodyPr/>
        <a:lstStyle/>
        <a:p>
          <a:r>
            <a:rPr lang="fr-FR" sz="2000" dirty="0" smtClean="0"/>
            <a:t>Entête IP</a:t>
          </a:r>
          <a:endParaRPr lang="fr-FR" sz="2000" dirty="0"/>
        </a:p>
      </dgm:t>
    </dgm:pt>
    <dgm:pt modelId="{E4B18B0A-65E9-49C5-B152-268350017A2B}" type="parTrans" cxnId="{579E71FA-2B7E-4D0E-93E2-E9C6DCFFD4D8}">
      <dgm:prSet/>
      <dgm:spPr/>
      <dgm:t>
        <a:bodyPr/>
        <a:lstStyle/>
        <a:p>
          <a:endParaRPr lang="fr-FR"/>
        </a:p>
      </dgm:t>
    </dgm:pt>
    <dgm:pt modelId="{4E5164D0-4834-444F-98A6-407A7C8F23F4}" type="sibTrans" cxnId="{579E71FA-2B7E-4D0E-93E2-E9C6DCFFD4D8}">
      <dgm:prSet/>
      <dgm:spPr/>
      <dgm:t>
        <a:bodyPr/>
        <a:lstStyle/>
        <a:p>
          <a:endParaRPr lang="fr-FR"/>
        </a:p>
      </dgm:t>
    </dgm:pt>
    <dgm:pt modelId="{76E6C2A2-4A17-4458-9030-C40B381D3245}">
      <dgm:prSet phldrT="[Texte]" custT="1"/>
      <dgm:spPr/>
      <dgm:t>
        <a:bodyPr/>
        <a:lstStyle/>
        <a:p>
          <a:r>
            <a:rPr lang="fr-FR" sz="1600" dirty="0" smtClean="0"/>
            <a:t>Entête TBXcast</a:t>
          </a:r>
          <a:endParaRPr lang="fr-FR" sz="1600" dirty="0"/>
        </a:p>
      </dgm:t>
    </dgm:pt>
    <dgm:pt modelId="{A1BDA785-B14C-4F9A-9FBA-BA28A63218F6}" type="parTrans" cxnId="{35F311B6-8196-4DEB-BEF7-AFF30D80851D}">
      <dgm:prSet/>
      <dgm:spPr/>
      <dgm:t>
        <a:bodyPr/>
        <a:lstStyle/>
        <a:p>
          <a:endParaRPr lang="fr-FR"/>
        </a:p>
      </dgm:t>
    </dgm:pt>
    <dgm:pt modelId="{6E25CFC1-EF10-414C-A88C-E3D0F012DEEF}" type="sibTrans" cxnId="{35F311B6-8196-4DEB-BEF7-AFF30D80851D}">
      <dgm:prSet/>
      <dgm:spPr/>
      <dgm:t>
        <a:bodyPr/>
        <a:lstStyle/>
        <a:p>
          <a:endParaRPr lang="fr-FR"/>
        </a:p>
      </dgm:t>
    </dgm:pt>
    <dgm:pt modelId="{B66CDA9D-CFCB-403D-A33D-1CACFAE96DD0}">
      <dgm:prSet phldrT="[Texte]" custT="1"/>
      <dgm:spPr/>
      <dgm:t>
        <a:bodyPr/>
        <a:lstStyle/>
        <a:p>
          <a:r>
            <a:rPr lang="fr-FR" sz="2000" dirty="0" smtClean="0"/>
            <a:t>Entête UDP/TCP</a:t>
          </a:r>
          <a:endParaRPr lang="fr-FR" sz="2000" dirty="0"/>
        </a:p>
      </dgm:t>
    </dgm:pt>
    <dgm:pt modelId="{D1527CC2-8296-4B9B-9419-94A47F3FF05F}" type="parTrans" cxnId="{E74A3984-63F6-4F61-8BE4-F456F4032DEF}">
      <dgm:prSet/>
      <dgm:spPr/>
      <dgm:t>
        <a:bodyPr/>
        <a:lstStyle/>
        <a:p>
          <a:endParaRPr lang="fr-FR"/>
        </a:p>
      </dgm:t>
    </dgm:pt>
    <dgm:pt modelId="{20643D1A-09FF-4747-8DDC-77B77614CF17}" type="sibTrans" cxnId="{E74A3984-63F6-4F61-8BE4-F456F4032DEF}">
      <dgm:prSet/>
      <dgm:spPr/>
      <dgm:t>
        <a:bodyPr/>
        <a:lstStyle/>
        <a:p>
          <a:endParaRPr lang="fr-FR"/>
        </a:p>
      </dgm:t>
    </dgm:pt>
    <dgm:pt modelId="{84C1672F-04E7-41E1-B9C0-E73C47B6ECBE}">
      <dgm:prSet phldrT="[Texte]" custT="1"/>
      <dgm:spPr/>
      <dgm:t>
        <a:bodyPr/>
        <a:lstStyle/>
        <a:p>
          <a:r>
            <a:rPr lang="fr-FR" sz="2000" dirty="0" smtClean="0"/>
            <a:t>Données</a:t>
          </a:r>
          <a:endParaRPr lang="fr-FR" sz="2000" dirty="0"/>
        </a:p>
      </dgm:t>
    </dgm:pt>
    <dgm:pt modelId="{0F398696-3D26-44D4-830E-DFBE7958FBB1}" type="parTrans" cxnId="{D070FBC8-F209-4ACB-ACEC-D7FDC2C69F84}">
      <dgm:prSet/>
      <dgm:spPr/>
      <dgm:t>
        <a:bodyPr/>
        <a:lstStyle/>
        <a:p>
          <a:endParaRPr lang="fr-FR"/>
        </a:p>
      </dgm:t>
    </dgm:pt>
    <dgm:pt modelId="{B8362643-6005-4C48-856E-E7A59FB3C629}" type="sibTrans" cxnId="{D070FBC8-F209-4ACB-ACEC-D7FDC2C69F84}">
      <dgm:prSet/>
      <dgm:spPr/>
      <dgm:t>
        <a:bodyPr/>
        <a:lstStyle/>
        <a:p>
          <a:endParaRPr lang="fr-FR"/>
        </a:p>
      </dgm:t>
    </dgm:pt>
    <dgm:pt modelId="{ED4208FC-A100-44CD-8295-5B72DB39A299}">
      <dgm:prSet phldrT="[Texte]"/>
      <dgm:spPr/>
      <dgm:t>
        <a:bodyPr/>
        <a:lstStyle/>
        <a:p>
          <a:r>
            <a:rPr lang="fr-FR" dirty="0" smtClean="0"/>
            <a:t>Arbre de diffusion</a:t>
          </a:r>
          <a:endParaRPr lang="fr-FR" dirty="0"/>
        </a:p>
      </dgm:t>
    </dgm:pt>
    <dgm:pt modelId="{66F00F93-EEFA-41A0-A717-4F7DD2F4A568}" type="sibTrans" cxnId="{FCF256EB-DD35-4E78-8F9B-6BB0195C2C46}">
      <dgm:prSet/>
      <dgm:spPr/>
      <dgm:t>
        <a:bodyPr/>
        <a:lstStyle/>
        <a:p>
          <a:endParaRPr lang="fr-FR"/>
        </a:p>
      </dgm:t>
    </dgm:pt>
    <dgm:pt modelId="{DF6BDD66-1494-4FE7-B928-A8E842D473A3}" type="parTrans" cxnId="{FCF256EB-DD35-4E78-8F9B-6BB0195C2C46}">
      <dgm:prSet/>
      <dgm:spPr/>
      <dgm:t>
        <a:bodyPr/>
        <a:lstStyle/>
        <a:p>
          <a:endParaRPr lang="fr-FR"/>
        </a:p>
      </dgm:t>
    </dgm:pt>
    <dgm:pt modelId="{BF8F953B-97B8-417E-9080-598F989DEC22}" type="pres">
      <dgm:prSet presAssocID="{AF6A34BA-EFDF-4D66-9260-07850E10B7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2F6E712-38BF-48B0-A2A5-C21291042A67}" type="pres">
      <dgm:prSet presAssocID="{84C1672F-04E7-41E1-B9C0-E73C47B6ECBE}" presName="boxAndChildren" presStyleCnt="0"/>
      <dgm:spPr/>
      <dgm:t>
        <a:bodyPr/>
        <a:lstStyle/>
        <a:p>
          <a:endParaRPr lang="fr-FR"/>
        </a:p>
      </dgm:t>
    </dgm:pt>
    <dgm:pt modelId="{8C866AE6-26D2-4A78-85D7-F9C4ACB8A41D}" type="pres">
      <dgm:prSet presAssocID="{84C1672F-04E7-41E1-B9C0-E73C47B6ECBE}" presName="parentTextBox" presStyleLbl="node1" presStyleIdx="0" presStyleCnt="4"/>
      <dgm:spPr/>
      <dgm:t>
        <a:bodyPr/>
        <a:lstStyle/>
        <a:p>
          <a:endParaRPr lang="fr-FR"/>
        </a:p>
      </dgm:t>
    </dgm:pt>
    <dgm:pt modelId="{33393454-DCB3-4586-A5C2-0131283B7966}" type="pres">
      <dgm:prSet presAssocID="{20643D1A-09FF-4747-8DDC-77B77614CF17}" presName="sp" presStyleCnt="0"/>
      <dgm:spPr/>
      <dgm:t>
        <a:bodyPr/>
        <a:lstStyle/>
        <a:p>
          <a:endParaRPr lang="fr-FR"/>
        </a:p>
      </dgm:t>
    </dgm:pt>
    <dgm:pt modelId="{CCE1760F-41D1-4C42-9346-3A81B5095113}" type="pres">
      <dgm:prSet presAssocID="{B66CDA9D-CFCB-403D-A33D-1CACFAE96DD0}" presName="arrowAndChildren" presStyleCnt="0"/>
      <dgm:spPr/>
      <dgm:t>
        <a:bodyPr/>
        <a:lstStyle/>
        <a:p>
          <a:endParaRPr lang="fr-FR"/>
        </a:p>
      </dgm:t>
    </dgm:pt>
    <dgm:pt modelId="{B589DE42-F837-4030-90CA-F4DCE4553495}" type="pres">
      <dgm:prSet presAssocID="{B66CDA9D-CFCB-403D-A33D-1CACFAE96DD0}" presName="parentTextArrow" presStyleLbl="node1" presStyleIdx="1" presStyleCnt="4"/>
      <dgm:spPr/>
      <dgm:t>
        <a:bodyPr/>
        <a:lstStyle/>
        <a:p>
          <a:endParaRPr lang="fr-FR"/>
        </a:p>
      </dgm:t>
    </dgm:pt>
    <dgm:pt modelId="{A773303C-41B5-4CBB-9FA1-2281A36DA54B}" type="pres">
      <dgm:prSet presAssocID="{6E25CFC1-EF10-414C-A88C-E3D0F012DEEF}" presName="sp" presStyleCnt="0"/>
      <dgm:spPr/>
      <dgm:t>
        <a:bodyPr/>
        <a:lstStyle/>
        <a:p>
          <a:endParaRPr lang="fr-FR"/>
        </a:p>
      </dgm:t>
    </dgm:pt>
    <dgm:pt modelId="{6B64CE38-601E-431B-A842-FFA0AFDE2EDB}" type="pres">
      <dgm:prSet presAssocID="{76E6C2A2-4A17-4458-9030-C40B381D3245}" presName="arrowAndChildren" presStyleCnt="0"/>
      <dgm:spPr/>
      <dgm:t>
        <a:bodyPr/>
        <a:lstStyle/>
        <a:p>
          <a:endParaRPr lang="fr-FR"/>
        </a:p>
      </dgm:t>
    </dgm:pt>
    <dgm:pt modelId="{D3F06043-B4AB-45A2-BF31-7266B843DD9F}" type="pres">
      <dgm:prSet presAssocID="{76E6C2A2-4A17-4458-9030-C40B381D3245}" presName="parentTextArrow" presStyleLbl="node1" presStyleIdx="1" presStyleCnt="4"/>
      <dgm:spPr/>
      <dgm:t>
        <a:bodyPr/>
        <a:lstStyle/>
        <a:p>
          <a:endParaRPr lang="fr-FR"/>
        </a:p>
      </dgm:t>
    </dgm:pt>
    <dgm:pt modelId="{D87FA93D-240C-467A-938A-0C4F306AFFFD}" type="pres">
      <dgm:prSet presAssocID="{76E6C2A2-4A17-4458-9030-C40B381D3245}" presName="arrow" presStyleLbl="node1" presStyleIdx="2" presStyleCnt="4"/>
      <dgm:spPr/>
      <dgm:t>
        <a:bodyPr/>
        <a:lstStyle/>
        <a:p>
          <a:endParaRPr lang="fr-FR"/>
        </a:p>
      </dgm:t>
    </dgm:pt>
    <dgm:pt modelId="{79D49EC9-8C05-4DA6-9058-1EAFC3DDC100}" type="pres">
      <dgm:prSet presAssocID="{76E6C2A2-4A17-4458-9030-C40B381D3245}" presName="descendantArrow" presStyleCnt="0"/>
      <dgm:spPr/>
      <dgm:t>
        <a:bodyPr/>
        <a:lstStyle/>
        <a:p>
          <a:endParaRPr lang="fr-FR"/>
        </a:p>
      </dgm:t>
    </dgm:pt>
    <dgm:pt modelId="{D44EB89F-DBAE-4F3C-9FE4-88CA10AD65BB}" type="pres">
      <dgm:prSet presAssocID="{ED4208FC-A100-44CD-8295-5B72DB39A299}" presName="childTextArrow" presStyleLbl="fgAccFollowNode1" presStyleIdx="0" presStyleCnt="1" custLinFactNeighborY="128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F71D93-B3B2-4A22-83AA-B7EE0C1D8253}" type="pres">
      <dgm:prSet presAssocID="{4E5164D0-4834-444F-98A6-407A7C8F23F4}" presName="sp" presStyleCnt="0"/>
      <dgm:spPr/>
      <dgm:t>
        <a:bodyPr/>
        <a:lstStyle/>
        <a:p>
          <a:endParaRPr lang="fr-FR"/>
        </a:p>
      </dgm:t>
    </dgm:pt>
    <dgm:pt modelId="{8D43280C-2B56-4A0E-A396-E00BA39278DF}" type="pres">
      <dgm:prSet presAssocID="{D32DECBA-F29D-442D-B024-76E1D9785364}" presName="arrowAndChildren" presStyleCnt="0"/>
      <dgm:spPr/>
      <dgm:t>
        <a:bodyPr/>
        <a:lstStyle/>
        <a:p>
          <a:endParaRPr lang="fr-FR"/>
        </a:p>
      </dgm:t>
    </dgm:pt>
    <dgm:pt modelId="{316C97C0-F405-432C-902B-440BF460FDAA}" type="pres">
      <dgm:prSet presAssocID="{D32DECBA-F29D-442D-B024-76E1D9785364}" presName="parentTextArrow" presStyleLbl="node1" presStyleIdx="3" presStyleCnt="4"/>
      <dgm:spPr/>
      <dgm:t>
        <a:bodyPr/>
        <a:lstStyle/>
        <a:p>
          <a:endParaRPr lang="fr-FR"/>
        </a:p>
      </dgm:t>
    </dgm:pt>
  </dgm:ptLst>
  <dgm:cxnLst>
    <dgm:cxn modelId="{910278EE-9504-47FB-B1C0-0F43CD1838A7}" type="presOf" srcId="{B66CDA9D-CFCB-403D-A33D-1CACFAE96DD0}" destId="{B589DE42-F837-4030-90CA-F4DCE4553495}" srcOrd="0" destOrd="0" presId="urn:microsoft.com/office/officeart/2005/8/layout/process4"/>
    <dgm:cxn modelId="{8C9D8B5F-438A-4A9F-B770-E91AF9ABC2AA}" type="presOf" srcId="{84C1672F-04E7-41E1-B9C0-E73C47B6ECBE}" destId="{8C866AE6-26D2-4A78-85D7-F9C4ACB8A41D}" srcOrd="0" destOrd="0" presId="urn:microsoft.com/office/officeart/2005/8/layout/process4"/>
    <dgm:cxn modelId="{9DA22ACD-D1C0-4EE6-9029-F4C7011D40B7}" type="presOf" srcId="{76E6C2A2-4A17-4458-9030-C40B381D3245}" destId="{D3F06043-B4AB-45A2-BF31-7266B843DD9F}" srcOrd="0" destOrd="0" presId="urn:microsoft.com/office/officeart/2005/8/layout/process4"/>
    <dgm:cxn modelId="{FD2085A7-1D26-4C95-A355-8EDE61A46628}" type="presOf" srcId="{76E6C2A2-4A17-4458-9030-C40B381D3245}" destId="{D87FA93D-240C-467A-938A-0C4F306AFFFD}" srcOrd="1" destOrd="0" presId="urn:microsoft.com/office/officeart/2005/8/layout/process4"/>
    <dgm:cxn modelId="{1F59ED00-C2D8-477D-896B-75BA04DDE395}" type="presOf" srcId="{ED4208FC-A100-44CD-8295-5B72DB39A299}" destId="{D44EB89F-DBAE-4F3C-9FE4-88CA10AD65BB}" srcOrd="0" destOrd="0" presId="urn:microsoft.com/office/officeart/2005/8/layout/process4"/>
    <dgm:cxn modelId="{E74A3984-63F6-4F61-8BE4-F456F4032DEF}" srcId="{AF6A34BA-EFDF-4D66-9260-07850E10B71F}" destId="{B66CDA9D-CFCB-403D-A33D-1CACFAE96DD0}" srcOrd="2" destOrd="0" parTransId="{D1527CC2-8296-4B9B-9419-94A47F3FF05F}" sibTransId="{20643D1A-09FF-4747-8DDC-77B77614CF17}"/>
    <dgm:cxn modelId="{25E685F4-A6D8-4959-9483-CC3D68893FF5}" type="presOf" srcId="{D32DECBA-F29D-442D-B024-76E1D9785364}" destId="{316C97C0-F405-432C-902B-440BF460FDAA}" srcOrd="0" destOrd="0" presId="urn:microsoft.com/office/officeart/2005/8/layout/process4"/>
    <dgm:cxn modelId="{D070FBC8-F209-4ACB-ACEC-D7FDC2C69F84}" srcId="{AF6A34BA-EFDF-4D66-9260-07850E10B71F}" destId="{84C1672F-04E7-41E1-B9C0-E73C47B6ECBE}" srcOrd="3" destOrd="0" parTransId="{0F398696-3D26-44D4-830E-DFBE7958FBB1}" sibTransId="{B8362643-6005-4C48-856E-E7A59FB3C629}"/>
    <dgm:cxn modelId="{35F311B6-8196-4DEB-BEF7-AFF30D80851D}" srcId="{AF6A34BA-EFDF-4D66-9260-07850E10B71F}" destId="{76E6C2A2-4A17-4458-9030-C40B381D3245}" srcOrd="1" destOrd="0" parTransId="{A1BDA785-B14C-4F9A-9FBA-BA28A63218F6}" sibTransId="{6E25CFC1-EF10-414C-A88C-E3D0F012DEEF}"/>
    <dgm:cxn modelId="{4ADCEA17-9A2F-4452-B63C-7E1778BF3BA6}" type="presOf" srcId="{AF6A34BA-EFDF-4D66-9260-07850E10B71F}" destId="{BF8F953B-97B8-417E-9080-598F989DEC22}" srcOrd="0" destOrd="0" presId="urn:microsoft.com/office/officeart/2005/8/layout/process4"/>
    <dgm:cxn modelId="{579E71FA-2B7E-4D0E-93E2-E9C6DCFFD4D8}" srcId="{AF6A34BA-EFDF-4D66-9260-07850E10B71F}" destId="{D32DECBA-F29D-442D-B024-76E1D9785364}" srcOrd="0" destOrd="0" parTransId="{E4B18B0A-65E9-49C5-B152-268350017A2B}" sibTransId="{4E5164D0-4834-444F-98A6-407A7C8F23F4}"/>
    <dgm:cxn modelId="{FCF256EB-DD35-4E78-8F9B-6BB0195C2C46}" srcId="{76E6C2A2-4A17-4458-9030-C40B381D3245}" destId="{ED4208FC-A100-44CD-8295-5B72DB39A299}" srcOrd="0" destOrd="0" parTransId="{DF6BDD66-1494-4FE7-B928-A8E842D473A3}" sibTransId="{66F00F93-EEFA-41A0-A717-4F7DD2F4A568}"/>
    <dgm:cxn modelId="{B190ABC1-4CBE-4B88-AC49-42B65A13DE5B}" type="presParOf" srcId="{BF8F953B-97B8-417E-9080-598F989DEC22}" destId="{22F6E712-38BF-48B0-A2A5-C21291042A67}" srcOrd="0" destOrd="0" presId="urn:microsoft.com/office/officeart/2005/8/layout/process4"/>
    <dgm:cxn modelId="{897A366A-97EB-4E4B-BD62-0D5EA85EDAAE}" type="presParOf" srcId="{22F6E712-38BF-48B0-A2A5-C21291042A67}" destId="{8C866AE6-26D2-4A78-85D7-F9C4ACB8A41D}" srcOrd="0" destOrd="0" presId="urn:microsoft.com/office/officeart/2005/8/layout/process4"/>
    <dgm:cxn modelId="{41EE5213-D5F1-4507-9792-E4C6AF559E24}" type="presParOf" srcId="{BF8F953B-97B8-417E-9080-598F989DEC22}" destId="{33393454-DCB3-4586-A5C2-0131283B7966}" srcOrd="1" destOrd="0" presId="urn:microsoft.com/office/officeart/2005/8/layout/process4"/>
    <dgm:cxn modelId="{A244CA2B-294B-4362-B5D6-9908F6093CF1}" type="presParOf" srcId="{BF8F953B-97B8-417E-9080-598F989DEC22}" destId="{CCE1760F-41D1-4C42-9346-3A81B5095113}" srcOrd="2" destOrd="0" presId="urn:microsoft.com/office/officeart/2005/8/layout/process4"/>
    <dgm:cxn modelId="{AD570594-ED45-45DB-823B-C33139ED4350}" type="presParOf" srcId="{CCE1760F-41D1-4C42-9346-3A81B5095113}" destId="{B589DE42-F837-4030-90CA-F4DCE4553495}" srcOrd="0" destOrd="0" presId="urn:microsoft.com/office/officeart/2005/8/layout/process4"/>
    <dgm:cxn modelId="{468AB032-8752-41C0-B166-38901265C387}" type="presParOf" srcId="{BF8F953B-97B8-417E-9080-598F989DEC22}" destId="{A773303C-41B5-4CBB-9FA1-2281A36DA54B}" srcOrd="3" destOrd="0" presId="urn:microsoft.com/office/officeart/2005/8/layout/process4"/>
    <dgm:cxn modelId="{589BF6C8-6AA8-47A4-A472-C05D02880265}" type="presParOf" srcId="{BF8F953B-97B8-417E-9080-598F989DEC22}" destId="{6B64CE38-601E-431B-A842-FFA0AFDE2EDB}" srcOrd="4" destOrd="0" presId="urn:microsoft.com/office/officeart/2005/8/layout/process4"/>
    <dgm:cxn modelId="{42B4C49C-EF0D-4CC4-A6CE-381BECE44778}" type="presParOf" srcId="{6B64CE38-601E-431B-A842-FFA0AFDE2EDB}" destId="{D3F06043-B4AB-45A2-BF31-7266B843DD9F}" srcOrd="0" destOrd="0" presId="urn:microsoft.com/office/officeart/2005/8/layout/process4"/>
    <dgm:cxn modelId="{25C3CE34-5D21-4877-9178-03E094DE0784}" type="presParOf" srcId="{6B64CE38-601E-431B-A842-FFA0AFDE2EDB}" destId="{D87FA93D-240C-467A-938A-0C4F306AFFFD}" srcOrd="1" destOrd="0" presId="urn:microsoft.com/office/officeart/2005/8/layout/process4"/>
    <dgm:cxn modelId="{CAB50422-DD5F-4B1F-A807-382AA213356A}" type="presParOf" srcId="{6B64CE38-601E-431B-A842-FFA0AFDE2EDB}" destId="{79D49EC9-8C05-4DA6-9058-1EAFC3DDC100}" srcOrd="2" destOrd="0" presId="urn:microsoft.com/office/officeart/2005/8/layout/process4"/>
    <dgm:cxn modelId="{E3D67209-05FC-4D50-A092-016AB53986AF}" type="presParOf" srcId="{79D49EC9-8C05-4DA6-9058-1EAFC3DDC100}" destId="{D44EB89F-DBAE-4F3C-9FE4-88CA10AD65BB}" srcOrd="0" destOrd="0" presId="urn:microsoft.com/office/officeart/2005/8/layout/process4"/>
    <dgm:cxn modelId="{D9AD8B59-B485-49FA-8003-8D719D053820}" type="presParOf" srcId="{BF8F953B-97B8-417E-9080-598F989DEC22}" destId="{DFF71D93-B3B2-4A22-83AA-B7EE0C1D8253}" srcOrd="5" destOrd="0" presId="urn:microsoft.com/office/officeart/2005/8/layout/process4"/>
    <dgm:cxn modelId="{E0BE7FF8-A846-49D7-96F4-793A5A62D022}" type="presParOf" srcId="{BF8F953B-97B8-417E-9080-598F989DEC22}" destId="{8D43280C-2B56-4A0E-A396-E00BA39278DF}" srcOrd="6" destOrd="0" presId="urn:microsoft.com/office/officeart/2005/8/layout/process4"/>
    <dgm:cxn modelId="{5F5B0DC3-9C6A-4853-A65A-02C3C9D21F61}" type="presParOf" srcId="{8D43280C-2B56-4A0E-A396-E00BA39278DF}" destId="{316C97C0-F405-432C-902B-440BF460FDA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BF0ADE-54B8-2049-912F-84D34F2EDAE0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23FBD-EC4C-704A-9528-C11ADCCF9990}">
      <dgm:prSet phldrT="[Texte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1" dirty="0" smtClean="0"/>
            <a:t>Création de l’arbre de routage à partir d’une topologie</a:t>
          </a:r>
          <a:endParaRPr lang="fr-FR" b="1" dirty="0"/>
        </a:p>
      </dgm:t>
    </dgm:pt>
    <dgm:pt modelId="{CCB9B067-3F75-BC46-A0E6-042BF24C2B95}" type="parTrans" cxnId="{EAD291AE-7818-7849-B006-57A58ED06C84}">
      <dgm:prSet/>
      <dgm:spPr/>
      <dgm:t>
        <a:bodyPr/>
        <a:lstStyle/>
        <a:p>
          <a:endParaRPr lang="fr-FR"/>
        </a:p>
      </dgm:t>
    </dgm:pt>
    <dgm:pt modelId="{59585DB7-D52A-5A44-81FC-12F69197EBC7}" type="sibTrans" cxnId="{EAD291AE-7818-7849-B006-57A58ED06C84}">
      <dgm:prSet/>
      <dgm:spPr/>
      <dgm:t>
        <a:bodyPr/>
        <a:lstStyle/>
        <a:p>
          <a:endParaRPr lang="fr-FR"/>
        </a:p>
      </dgm:t>
    </dgm:pt>
    <dgm:pt modelId="{DE019AF6-AE65-8640-B83C-A0C7F7DCEAF2}">
      <dgm:prSet phldrT="[Texte]"/>
      <dgm:spPr/>
      <dgm:t>
        <a:bodyPr/>
        <a:lstStyle/>
        <a:p>
          <a:r>
            <a:rPr lang="fr-FR" dirty="0" smtClean="0"/>
            <a:t>Version 3</a:t>
          </a:r>
          <a:endParaRPr lang="fr-FR" dirty="0"/>
        </a:p>
      </dgm:t>
    </dgm:pt>
    <dgm:pt modelId="{480CE32B-487F-AC43-A6DE-EDDE29190665}" type="parTrans" cxnId="{6B461C00-A8EB-414B-BC92-F3B50F9495F2}">
      <dgm:prSet/>
      <dgm:spPr/>
      <dgm:t>
        <a:bodyPr/>
        <a:lstStyle/>
        <a:p>
          <a:endParaRPr lang="fr-FR"/>
        </a:p>
      </dgm:t>
    </dgm:pt>
    <dgm:pt modelId="{6598A0C0-5AC3-B445-905C-7D37D5B696F3}" type="sibTrans" cxnId="{6B461C00-A8EB-414B-BC92-F3B50F9495F2}">
      <dgm:prSet/>
      <dgm:spPr/>
      <dgm:t>
        <a:bodyPr/>
        <a:lstStyle/>
        <a:p>
          <a:endParaRPr lang="fr-FR"/>
        </a:p>
      </dgm:t>
    </dgm:pt>
    <dgm:pt modelId="{18369EF6-7266-7B47-AFCD-36EDB809AD3E}">
      <dgm:prSet phldrT="[Texte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1" dirty="0" smtClean="0"/>
            <a:t>Création du paquet TBXcast à partir d’un arbre de routage</a:t>
          </a:r>
          <a:endParaRPr lang="fr-FR" b="1" dirty="0"/>
        </a:p>
      </dgm:t>
    </dgm:pt>
    <dgm:pt modelId="{8CBBA6FF-8E0F-8A4B-A1BA-6BE12F2A770A}" type="parTrans" cxnId="{4C0FAB38-241F-544A-9AC1-22D0F675E7C0}">
      <dgm:prSet/>
      <dgm:spPr/>
      <dgm:t>
        <a:bodyPr/>
        <a:lstStyle/>
        <a:p>
          <a:endParaRPr lang="fr-FR"/>
        </a:p>
      </dgm:t>
    </dgm:pt>
    <dgm:pt modelId="{B1D0C842-C413-0F40-BDA0-FB147F7A7682}" type="sibTrans" cxnId="{4C0FAB38-241F-544A-9AC1-22D0F675E7C0}">
      <dgm:prSet/>
      <dgm:spPr/>
      <dgm:t>
        <a:bodyPr/>
        <a:lstStyle/>
        <a:p>
          <a:endParaRPr lang="fr-FR"/>
        </a:p>
      </dgm:t>
    </dgm:pt>
    <dgm:pt modelId="{E0BA472C-95D5-4843-ACC1-8FBE7722A576}">
      <dgm:prSet phldrT="[Texte]"/>
      <dgm:spPr/>
      <dgm:t>
        <a:bodyPr/>
        <a:lstStyle/>
        <a:p>
          <a:r>
            <a:rPr lang="fr-FR" dirty="0" smtClean="0"/>
            <a:t>Version 2</a:t>
          </a:r>
          <a:endParaRPr lang="fr-FR" dirty="0"/>
        </a:p>
      </dgm:t>
    </dgm:pt>
    <dgm:pt modelId="{3E4D7382-46DE-6142-8699-A6C02EEF8D10}" type="parTrans" cxnId="{2A5DD032-0FC5-E349-8343-964DEF8AD59B}">
      <dgm:prSet/>
      <dgm:spPr/>
      <dgm:t>
        <a:bodyPr/>
        <a:lstStyle/>
        <a:p>
          <a:endParaRPr lang="fr-FR"/>
        </a:p>
      </dgm:t>
    </dgm:pt>
    <dgm:pt modelId="{BB021577-9864-184D-9A47-F3E394DE7C9B}" type="sibTrans" cxnId="{2A5DD032-0FC5-E349-8343-964DEF8AD59B}">
      <dgm:prSet/>
      <dgm:spPr/>
      <dgm:t>
        <a:bodyPr/>
        <a:lstStyle/>
        <a:p>
          <a:endParaRPr lang="fr-FR"/>
        </a:p>
      </dgm:t>
    </dgm:pt>
    <dgm:pt modelId="{E5B35A52-FD4E-EC42-90D5-29FBBBEFB80F}">
      <dgm:prSet phldrT="[Texte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1" dirty="0" smtClean="0"/>
            <a:t>Emission d’un paquet TBXcast sur le réseau</a:t>
          </a:r>
          <a:endParaRPr lang="fr-FR" b="1" dirty="0"/>
        </a:p>
      </dgm:t>
    </dgm:pt>
    <dgm:pt modelId="{BBE6FB3C-3EE9-0542-9C95-E52BD9265052}" type="parTrans" cxnId="{8588CD74-4501-9B41-AE31-A2B3D604F7BF}">
      <dgm:prSet/>
      <dgm:spPr/>
      <dgm:t>
        <a:bodyPr/>
        <a:lstStyle/>
        <a:p>
          <a:endParaRPr lang="fr-FR"/>
        </a:p>
      </dgm:t>
    </dgm:pt>
    <dgm:pt modelId="{258AA437-727E-CE42-9D40-E3A89C4EAC16}" type="sibTrans" cxnId="{8588CD74-4501-9B41-AE31-A2B3D604F7BF}">
      <dgm:prSet/>
      <dgm:spPr/>
      <dgm:t>
        <a:bodyPr/>
        <a:lstStyle/>
        <a:p>
          <a:endParaRPr lang="fr-FR"/>
        </a:p>
      </dgm:t>
    </dgm:pt>
    <dgm:pt modelId="{79C10322-53CE-244D-A602-D662FD49D158}">
      <dgm:prSet phldrT="[Texte]"/>
      <dgm:spPr/>
      <dgm:t>
        <a:bodyPr/>
        <a:lstStyle/>
        <a:p>
          <a:r>
            <a:rPr lang="fr-FR" dirty="0" smtClean="0"/>
            <a:t>Version 1</a:t>
          </a:r>
          <a:endParaRPr lang="fr-FR" dirty="0"/>
        </a:p>
      </dgm:t>
    </dgm:pt>
    <dgm:pt modelId="{82352307-255F-DF43-8481-DCE67FAE6C87}" type="parTrans" cxnId="{7A1DEF5A-5E04-B846-AEE9-89725E782DB6}">
      <dgm:prSet/>
      <dgm:spPr/>
      <dgm:t>
        <a:bodyPr/>
        <a:lstStyle/>
        <a:p>
          <a:endParaRPr lang="fr-FR"/>
        </a:p>
      </dgm:t>
    </dgm:pt>
    <dgm:pt modelId="{DDCDA266-839E-1D4C-B804-88B7EAC33258}" type="sibTrans" cxnId="{7A1DEF5A-5E04-B846-AEE9-89725E782DB6}">
      <dgm:prSet/>
      <dgm:spPr/>
      <dgm:t>
        <a:bodyPr/>
        <a:lstStyle/>
        <a:p>
          <a:endParaRPr lang="fr-FR"/>
        </a:p>
      </dgm:t>
    </dgm:pt>
    <dgm:pt modelId="{22D454B8-74FC-8941-AD7D-86F92349D5B4}" type="pres">
      <dgm:prSet presAssocID="{4EBF0ADE-54B8-2049-912F-84D34F2EDAE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43B3D67-990B-A746-AA05-034ABE848F4A}" type="pres">
      <dgm:prSet presAssocID="{ED023FBD-EC4C-704A-9528-C11ADCCF9990}" presName="composite" presStyleCnt="0"/>
      <dgm:spPr/>
    </dgm:pt>
    <dgm:pt modelId="{BD7529FB-E579-2B4D-BBCD-6870D200C435}" type="pres">
      <dgm:prSet presAssocID="{ED023FBD-EC4C-704A-9528-C11ADCCF9990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B52690-A9C1-0B4A-B9D5-1EC152E9E4AA}" type="pres">
      <dgm:prSet presAssocID="{ED023FBD-EC4C-704A-9528-C11ADCCF9990}" presName="parSh" presStyleLbl="node1" presStyleIdx="0" presStyleCnt="3"/>
      <dgm:spPr/>
      <dgm:t>
        <a:bodyPr/>
        <a:lstStyle/>
        <a:p>
          <a:endParaRPr lang="fr-FR"/>
        </a:p>
      </dgm:t>
    </dgm:pt>
    <dgm:pt modelId="{2935E9E5-FB7B-504C-977E-6953D7D044B0}" type="pres">
      <dgm:prSet presAssocID="{ED023FBD-EC4C-704A-9528-C11ADCCF9990}" presName="desTx" presStyleLbl="fgAcc1" presStyleIdx="0" presStyleCnt="3" custScaleX="51404" custScaleY="604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5B4865-F64C-8742-99F5-C076656E74D7}" type="pres">
      <dgm:prSet presAssocID="{59585DB7-D52A-5A44-81FC-12F69197EBC7}" presName="sibTrans" presStyleLbl="sibTrans2D1" presStyleIdx="0" presStyleCnt="2"/>
      <dgm:spPr/>
      <dgm:t>
        <a:bodyPr/>
        <a:lstStyle/>
        <a:p>
          <a:endParaRPr lang="fr-FR"/>
        </a:p>
      </dgm:t>
    </dgm:pt>
    <dgm:pt modelId="{E36BD74C-B31A-F74D-A7E7-CA94C8DDC1EE}" type="pres">
      <dgm:prSet presAssocID="{59585DB7-D52A-5A44-81FC-12F69197EBC7}" presName="connTx" presStyleLbl="sibTrans2D1" presStyleIdx="0" presStyleCnt="2"/>
      <dgm:spPr/>
      <dgm:t>
        <a:bodyPr/>
        <a:lstStyle/>
        <a:p>
          <a:endParaRPr lang="fr-FR"/>
        </a:p>
      </dgm:t>
    </dgm:pt>
    <dgm:pt modelId="{91175F6F-6D6D-724D-949E-6CD49C638FA2}" type="pres">
      <dgm:prSet presAssocID="{18369EF6-7266-7B47-AFCD-36EDB809AD3E}" presName="composite" presStyleCnt="0"/>
      <dgm:spPr/>
    </dgm:pt>
    <dgm:pt modelId="{7088DEB6-984D-1D46-A405-707A3D98CFB3}" type="pres">
      <dgm:prSet presAssocID="{18369EF6-7266-7B47-AFCD-36EDB809AD3E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AE0BB6-49D7-5340-8AFF-61A4121CF54B}" type="pres">
      <dgm:prSet presAssocID="{18369EF6-7266-7B47-AFCD-36EDB809AD3E}" presName="parSh" presStyleLbl="node1" presStyleIdx="1" presStyleCnt="3"/>
      <dgm:spPr/>
      <dgm:t>
        <a:bodyPr/>
        <a:lstStyle/>
        <a:p>
          <a:endParaRPr lang="fr-FR"/>
        </a:p>
      </dgm:t>
    </dgm:pt>
    <dgm:pt modelId="{7701584C-A29F-C940-8A42-2AE069596E91}" type="pres">
      <dgm:prSet presAssocID="{18369EF6-7266-7B47-AFCD-36EDB809AD3E}" presName="desTx" presStyleLbl="fgAcc1" presStyleIdx="1" presStyleCnt="3" custScaleX="51404" custScaleY="604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FAFB86A-5085-D644-B5DB-B5710F1467CC}" type="pres">
      <dgm:prSet presAssocID="{B1D0C842-C413-0F40-BDA0-FB147F7A7682}" presName="sibTrans" presStyleLbl="sibTrans2D1" presStyleIdx="1" presStyleCnt="2"/>
      <dgm:spPr/>
      <dgm:t>
        <a:bodyPr/>
        <a:lstStyle/>
        <a:p>
          <a:endParaRPr lang="fr-FR"/>
        </a:p>
      </dgm:t>
    </dgm:pt>
    <dgm:pt modelId="{E8F22002-FAC3-BB41-B28E-6535F8058B37}" type="pres">
      <dgm:prSet presAssocID="{B1D0C842-C413-0F40-BDA0-FB147F7A7682}" presName="connTx" presStyleLbl="sibTrans2D1" presStyleIdx="1" presStyleCnt="2"/>
      <dgm:spPr/>
      <dgm:t>
        <a:bodyPr/>
        <a:lstStyle/>
        <a:p>
          <a:endParaRPr lang="fr-FR"/>
        </a:p>
      </dgm:t>
    </dgm:pt>
    <dgm:pt modelId="{EEA131D5-5D30-CF49-9587-B85F5827F3A1}" type="pres">
      <dgm:prSet presAssocID="{E5B35A52-FD4E-EC42-90D5-29FBBBEFB80F}" presName="composite" presStyleCnt="0"/>
      <dgm:spPr/>
    </dgm:pt>
    <dgm:pt modelId="{E073DAEC-149A-234E-8432-BF694C3FAC0D}" type="pres">
      <dgm:prSet presAssocID="{E5B35A52-FD4E-EC42-90D5-29FBBBEFB80F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3DC4B83-84B7-7842-9D0D-DC5C7918B3C1}" type="pres">
      <dgm:prSet presAssocID="{E5B35A52-FD4E-EC42-90D5-29FBBBEFB80F}" presName="parSh" presStyleLbl="node1" presStyleIdx="2" presStyleCnt="3"/>
      <dgm:spPr/>
      <dgm:t>
        <a:bodyPr/>
        <a:lstStyle/>
        <a:p>
          <a:endParaRPr lang="fr-FR"/>
        </a:p>
      </dgm:t>
    </dgm:pt>
    <dgm:pt modelId="{6F62B70C-3BF2-0948-B31D-C1B1DB733EAD}" type="pres">
      <dgm:prSet presAssocID="{E5B35A52-FD4E-EC42-90D5-29FBBBEFB80F}" presName="desTx" presStyleLbl="fgAcc1" presStyleIdx="2" presStyleCnt="3" custScaleX="51404" custScaleY="604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7E70ED5-BEA7-4781-AC15-C361DCA0D726}" type="presOf" srcId="{ED023FBD-EC4C-704A-9528-C11ADCCF9990}" destId="{BD7529FB-E579-2B4D-BBCD-6870D200C435}" srcOrd="0" destOrd="0" presId="urn:microsoft.com/office/officeart/2005/8/layout/process3"/>
    <dgm:cxn modelId="{3A7540E2-1CF4-4010-9A77-E7DA738FDBF6}" type="presOf" srcId="{59585DB7-D52A-5A44-81FC-12F69197EBC7}" destId="{E36BD74C-B31A-F74D-A7E7-CA94C8DDC1EE}" srcOrd="1" destOrd="0" presId="urn:microsoft.com/office/officeart/2005/8/layout/process3"/>
    <dgm:cxn modelId="{EAD291AE-7818-7849-B006-57A58ED06C84}" srcId="{4EBF0ADE-54B8-2049-912F-84D34F2EDAE0}" destId="{ED023FBD-EC4C-704A-9528-C11ADCCF9990}" srcOrd="0" destOrd="0" parTransId="{CCB9B067-3F75-BC46-A0E6-042BF24C2B95}" sibTransId="{59585DB7-D52A-5A44-81FC-12F69197EBC7}"/>
    <dgm:cxn modelId="{2A5DD032-0FC5-E349-8343-964DEF8AD59B}" srcId="{18369EF6-7266-7B47-AFCD-36EDB809AD3E}" destId="{E0BA472C-95D5-4843-ACC1-8FBE7722A576}" srcOrd="0" destOrd="0" parTransId="{3E4D7382-46DE-6142-8699-A6C02EEF8D10}" sibTransId="{BB021577-9864-184D-9A47-F3E394DE7C9B}"/>
    <dgm:cxn modelId="{2B22A748-2F4D-479D-B4F5-0CD82D3C4A6B}" type="presOf" srcId="{E5B35A52-FD4E-EC42-90D5-29FBBBEFB80F}" destId="{C3DC4B83-84B7-7842-9D0D-DC5C7918B3C1}" srcOrd="1" destOrd="0" presId="urn:microsoft.com/office/officeart/2005/8/layout/process3"/>
    <dgm:cxn modelId="{36E65846-03C5-4541-B9F4-619293E9E02A}" type="presOf" srcId="{59585DB7-D52A-5A44-81FC-12F69197EBC7}" destId="{DC5B4865-F64C-8742-99F5-C076656E74D7}" srcOrd="0" destOrd="0" presId="urn:microsoft.com/office/officeart/2005/8/layout/process3"/>
    <dgm:cxn modelId="{F55DD739-6208-4EAB-97D2-77FC98323085}" type="presOf" srcId="{18369EF6-7266-7B47-AFCD-36EDB809AD3E}" destId="{7088DEB6-984D-1D46-A405-707A3D98CFB3}" srcOrd="0" destOrd="0" presId="urn:microsoft.com/office/officeart/2005/8/layout/process3"/>
    <dgm:cxn modelId="{D91D5EF3-A043-4941-8FA5-6B81DFE61AC8}" type="presOf" srcId="{DE019AF6-AE65-8640-B83C-A0C7F7DCEAF2}" destId="{2935E9E5-FB7B-504C-977E-6953D7D044B0}" srcOrd="0" destOrd="0" presId="urn:microsoft.com/office/officeart/2005/8/layout/process3"/>
    <dgm:cxn modelId="{6B461C00-A8EB-414B-BC92-F3B50F9495F2}" srcId="{ED023FBD-EC4C-704A-9528-C11ADCCF9990}" destId="{DE019AF6-AE65-8640-B83C-A0C7F7DCEAF2}" srcOrd="0" destOrd="0" parTransId="{480CE32B-487F-AC43-A6DE-EDDE29190665}" sibTransId="{6598A0C0-5AC3-B445-905C-7D37D5B696F3}"/>
    <dgm:cxn modelId="{4C0FAB38-241F-544A-9AC1-22D0F675E7C0}" srcId="{4EBF0ADE-54B8-2049-912F-84D34F2EDAE0}" destId="{18369EF6-7266-7B47-AFCD-36EDB809AD3E}" srcOrd="1" destOrd="0" parTransId="{8CBBA6FF-8E0F-8A4B-A1BA-6BE12F2A770A}" sibTransId="{B1D0C842-C413-0F40-BDA0-FB147F7A7682}"/>
    <dgm:cxn modelId="{2F1EC9EE-8CE3-47B3-902E-14A6D6BD2634}" type="presOf" srcId="{B1D0C842-C413-0F40-BDA0-FB147F7A7682}" destId="{9FAFB86A-5085-D644-B5DB-B5710F1467CC}" srcOrd="0" destOrd="0" presId="urn:microsoft.com/office/officeart/2005/8/layout/process3"/>
    <dgm:cxn modelId="{8588CD74-4501-9B41-AE31-A2B3D604F7BF}" srcId="{4EBF0ADE-54B8-2049-912F-84D34F2EDAE0}" destId="{E5B35A52-FD4E-EC42-90D5-29FBBBEFB80F}" srcOrd="2" destOrd="0" parTransId="{BBE6FB3C-3EE9-0542-9C95-E52BD9265052}" sibTransId="{258AA437-727E-CE42-9D40-E3A89C4EAC16}"/>
    <dgm:cxn modelId="{F3E51D57-0638-4EB9-B373-F2F1059FCE59}" type="presOf" srcId="{B1D0C842-C413-0F40-BDA0-FB147F7A7682}" destId="{E8F22002-FAC3-BB41-B28E-6535F8058B37}" srcOrd="1" destOrd="0" presId="urn:microsoft.com/office/officeart/2005/8/layout/process3"/>
    <dgm:cxn modelId="{11882D34-957F-4B48-B4EC-E14F154C706F}" type="presOf" srcId="{18369EF6-7266-7B47-AFCD-36EDB809AD3E}" destId="{A6AE0BB6-49D7-5340-8AFF-61A4121CF54B}" srcOrd="1" destOrd="0" presId="urn:microsoft.com/office/officeart/2005/8/layout/process3"/>
    <dgm:cxn modelId="{67718164-53B7-4C55-8994-605EE603F27E}" type="presOf" srcId="{E0BA472C-95D5-4843-ACC1-8FBE7722A576}" destId="{7701584C-A29F-C940-8A42-2AE069596E91}" srcOrd="0" destOrd="0" presId="urn:microsoft.com/office/officeart/2005/8/layout/process3"/>
    <dgm:cxn modelId="{26EA86B7-BCD1-46F3-A14B-2EAE66AAB160}" type="presOf" srcId="{4EBF0ADE-54B8-2049-912F-84D34F2EDAE0}" destId="{22D454B8-74FC-8941-AD7D-86F92349D5B4}" srcOrd="0" destOrd="0" presId="urn:microsoft.com/office/officeart/2005/8/layout/process3"/>
    <dgm:cxn modelId="{D85DF761-48EA-4CEC-9F7F-4DB15957C956}" type="presOf" srcId="{ED023FBD-EC4C-704A-9528-C11ADCCF9990}" destId="{2BB52690-A9C1-0B4A-B9D5-1EC152E9E4AA}" srcOrd="1" destOrd="0" presId="urn:microsoft.com/office/officeart/2005/8/layout/process3"/>
    <dgm:cxn modelId="{3840569E-00FB-4AFD-81E6-69D06ADFAB4B}" type="presOf" srcId="{79C10322-53CE-244D-A602-D662FD49D158}" destId="{6F62B70C-3BF2-0948-B31D-C1B1DB733EAD}" srcOrd="0" destOrd="0" presId="urn:microsoft.com/office/officeart/2005/8/layout/process3"/>
    <dgm:cxn modelId="{7A1DEF5A-5E04-B846-AEE9-89725E782DB6}" srcId="{E5B35A52-FD4E-EC42-90D5-29FBBBEFB80F}" destId="{79C10322-53CE-244D-A602-D662FD49D158}" srcOrd="0" destOrd="0" parTransId="{82352307-255F-DF43-8481-DCE67FAE6C87}" sibTransId="{DDCDA266-839E-1D4C-B804-88B7EAC33258}"/>
    <dgm:cxn modelId="{6AAFCC51-5C3A-4B8D-B34C-A1A5A5C5C45D}" type="presOf" srcId="{E5B35A52-FD4E-EC42-90D5-29FBBBEFB80F}" destId="{E073DAEC-149A-234E-8432-BF694C3FAC0D}" srcOrd="0" destOrd="0" presId="urn:microsoft.com/office/officeart/2005/8/layout/process3"/>
    <dgm:cxn modelId="{201B0445-DC41-450B-A7B3-9ED04F9050B5}" type="presParOf" srcId="{22D454B8-74FC-8941-AD7D-86F92349D5B4}" destId="{B43B3D67-990B-A746-AA05-034ABE848F4A}" srcOrd="0" destOrd="0" presId="urn:microsoft.com/office/officeart/2005/8/layout/process3"/>
    <dgm:cxn modelId="{8A03F186-AFA2-4CC7-9637-20659E27897B}" type="presParOf" srcId="{B43B3D67-990B-A746-AA05-034ABE848F4A}" destId="{BD7529FB-E579-2B4D-BBCD-6870D200C435}" srcOrd="0" destOrd="0" presId="urn:microsoft.com/office/officeart/2005/8/layout/process3"/>
    <dgm:cxn modelId="{9A063055-D562-4913-AE48-A1BD33EA20C3}" type="presParOf" srcId="{B43B3D67-990B-A746-AA05-034ABE848F4A}" destId="{2BB52690-A9C1-0B4A-B9D5-1EC152E9E4AA}" srcOrd="1" destOrd="0" presId="urn:microsoft.com/office/officeart/2005/8/layout/process3"/>
    <dgm:cxn modelId="{86DE6A72-402E-4700-82A1-F3E2BF5307E5}" type="presParOf" srcId="{B43B3D67-990B-A746-AA05-034ABE848F4A}" destId="{2935E9E5-FB7B-504C-977E-6953D7D044B0}" srcOrd="2" destOrd="0" presId="urn:microsoft.com/office/officeart/2005/8/layout/process3"/>
    <dgm:cxn modelId="{261D11C5-5C6E-4773-A736-612A3CD428EC}" type="presParOf" srcId="{22D454B8-74FC-8941-AD7D-86F92349D5B4}" destId="{DC5B4865-F64C-8742-99F5-C076656E74D7}" srcOrd="1" destOrd="0" presId="urn:microsoft.com/office/officeart/2005/8/layout/process3"/>
    <dgm:cxn modelId="{960AD73A-916C-43CD-B69C-ABD06E9ED059}" type="presParOf" srcId="{DC5B4865-F64C-8742-99F5-C076656E74D7}" destId="{E36BD74C-B31A-F74D-A7E7-CA94C8DDC1EE}" srcOrd="0" destOrd="0" presId="urn:microsoft.com/office/officeart/2005/8/layout/process3"/>
    <dgm:cxn modelId="{5C32838E-7D93-4F9F-B668-2039E25B4720}" type="presParOf" srcId="{22D454B8-74FC-8941-AD7D-86F92349D5B4}" destId="{91175F6F-6D6D-724D-949E-6CD49C638FA2}" srcOrd="2" destOrd="0" presId="urn:microsoft.com/office/officeart/2005/8/layout/process3"/>
    <dgm:cxn modelId="{B558E337-2CE0-43B1-AAF2-8800B95DA8C8}" type="presParOf" srcId="{91175F6F-6D6D-724D-949E-6CD49C638FA2}" destId="{7088DEB6-984D-1D46-A405-707A3D98CFB3}" srcOrd="0" destOrd="0" presId="urn:microsoft.com/office/officeart/2005/8/layout/process3"/>
    <dgm:cxn modelId="{544533F4-485B-464F-9521-6D90CB4D3F38}" type="presParOf" srcId="{91175F6F-6D6D-724D-949E-6CD49C638FA2}" destId="{A6AE0BB6-49D7-5340-8AFF-61A4121CF54B}" srcOrd="1" destOrd="0" presId="urn:microsoft.com/office/officeart/2005/8/layout/process3"/>
    <dgm:cxn modelId="{970A1FB3-208D-4CE2-93D1-E3B609E16ED6}" type="presParOf" srcId="{91175F6F-6D6D-724D-949E-6CD49C638FA2}" destId="{7701584C-A29F-C940-8A42-2AE069596E91}" srcOrd="2" destOrd="0" presId="urn:microsoft.com/office/officeart/2005/8/layout/process3"/>
    <dgm:cxn modelId="{0BC8326B-C98B-4CC7-ACFD-9FB691BB5EA1}" type="presParOf" srcId="{22D454B8-74FC-8941-AD7D-86F92349D5B4}" destId="{9FAFB86A-5085-D644-B5DB-B5710F1467CC}" srcOrd="3" destOrd="0" presId="urn:microsoft.com/office/officeart/2005/8/layout/process3"/>
    <dgm:cxn modelId="{6098DE0E-7F56-4213-A678-A0CAE707D06F}" type="presParOf" srcId="{9FAFB86A-5085-D644-B5DB-B5710F1467CC}" destId="{E8F22002-FAC3-BB41-B28E-6535F8058B37}" srcOrd="0" destOrd="0" presId="urn:microsoft.com/office/officeart/2005/8/layout/process3"/>
    <dgm:cxn modelId="{018D816B-428A-43FD-9195-EAC944205590}" type="presParOf" srcId="{22D454B8-74FC-8941-AD7D-86F92349D5B4}" destId="{EEA131D5-5D30-CF49-9587-B85F5827F3A1}" srcOrd="4" destOrd="0" presId="urn:microsoft.com/office/officeart/2005/8/layout/process3"/>
    <dgm:cxn modelId="{05C83B17-39A6-47DB-96B0-F4535ECFC837}" type="presParOf" srcId="{EEA131D5-5D30-CF49-9587-B85F5827F3A1}" destId="{E073DAEC-149A-234E-8432-BF694C3FAC0D}" srcOrd="0" destOrd="0" presId="urn:microsoft.com/office/officeart/2005/8/layout/process3"/>
    <dgm:cxn modelId="{6406BE74-A31C-4CEE-8962-3A7D3E3841DF}" type="presParOf" srcId="{EEA131D5-5D30-CF49-9587-B85F5827F3A1}" destId="{C3DC4B83-84B7-7842-9D0D-DC5C7918B3C1}" srcOrd="1" destOrd="0" presId="urn:microsoft.com/office/officeart/2005/8/layout/process3"/>
    <dgm:cxn modelId="{2051BD8F-2D4B-45A2-8203-CE6EF99E7236}" type="presParOf" srcId="{EEA131D5-5D30-CF49-9587-B85F5827F3A1}" destId="{6F62B70C-3BF2-0948-B31D-C1B1DB733EA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ECE1BF-8920-1F4C-99EC-54C79560A87A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A83FA52-EE84-254D-974B-8C668640BD42}">
      <dgm:prSet phldrT="[Texte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1" dirty="0" smtClean="0"/>
            <a:t>Réception d’un paquet TBXcast</a:t>
          </a:r>
          <a:endParaRPr lang="fr-FR" b="1" dirty="0"/>
        </a:p>
      </dgm:t>
    </dgm:pt>
    <dgm:pt modelId="{2979B916-81A2-1B4E-9ECA-72112E070A11}" type="parTrans" cxnId="{6AD2EA80-0509-B548-91B5-EC389E4B9D33}">
      <dgm:prSet/>
      <dgm:spPr/>
      <dgm:t>
        <a:bodyPr/>
        <a:lstStyle/>
        <a:p>
          <a:endParaRPr lang="fr-FR"/>
        </a:p>
      </dgm:t>
    </dgm:pt>
    <dgm:pt modelId="{D8E2052B-6519-844F-8992-80B5242B3477}" type="sibTrans" cxnId="{6AD2EA80-0509-B548-91B5-EC389E4B9D33}">
      <dgm:prSet/>
      <dgm:spPr/>
      <dgm:t>
        <a:bodyPr/>
        <a:lstStyle/>
        <a:p>
          <a:endParaRPr lang="fr-FR"/>
        </a:p>
      </dgm:t>
    </dgm:pt>
    <dgm:pt modelId="{59769DFB-1E3E-284F-A8A9-4B5DB6193C68}">
      <dgm:prSet phldrT="[Texte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1" dirty="0" smtClean="0"/>
            <a:t>Traitement du paquet TBXcast (routage)</a:t>
          </a:r>
          <a:endParaRPr lang="fr-FR" b="1" dirty="0"/>
        </a:p>
      </dgm:t>
    </dgm:pt>
    <dgm:pt modelId="{BCCA950D-1FB5-634F-99C1-62FDEEE418D3}" type="parTrans" cxnId="{68447D1E-DDB8-7C44-A750-A1B52EB6CEEA}">
      <dgm:prSet/>
      <dgm:spPr/>
      <dgm:t>
        <a:bodyPr/>
        <a:lstStyle/>
        <a:p>
          <a:endParaRPr lang="fr-FR"/>
        </a:p>
      </dgm:t>
    </dgm:pt>
    <dgm:pt modelId="{C019E1A5-E037-0644-A508-83D467A139C3}" type="sibTrans" cxnId="{68447D1E-DDB8-7C44-A750-A1B52EB6CEEA}">
      <dgm:prSet/>
      <dgm:spPr/>
      <dgm:t>
        <a:bodyPr/>
        <a:lstStyle/>
        <a:p>
          <a:endParaRPr lang="fr-FR"/>
        </a:p>
      </dgm:t>
    </dgm:pt>
    <dgm:pt modelId="{1AAA5018-32D2-E644-9AAE-5585C67AAEFE}">
      <dgm:prSet phldrT="[Texte]"/>
      <dgm:spPr/>
      <dgm:t>
        <a:bodyPr/>
        <a:lstStyle/>
        <a:p>
          <a:r>
            <a:rPr lang="fr-FR" dirty="0" smtClean="0"/>
            <a:t>Version 2</a:t>
          </a:r>
          <a:endParaRPr lang="fr-FR" dirty="0"/>
        </a:p>
      </dgm:t>
    </dgm:pt>
    <dgm:pt modelId="{FEF4E87D-7AE7-2E45-9D32-1B4B1ABEDE86}" type="parTrans" cxnId="{90FF66AB-852B-0748-A0F2-7EB0AB7DFFF1}">
      <dgm:prSet/>
      <dgm:spPr/>
      <dgm:t>
        <a:bodyPr/>
        <a:lstStyle/>
        <a:p>
          <a:endParaRPr lang="fr-FR"/>
        </a:p>
      </dgm:t>
    </dgm:pt>
    <dgm:pt modelId="{F174305B-D4E6-ED47-9BC3-193B5272AA74}" type="sibTrans" cxnId="{90FF66AB-852B-0748-A0F2-7EB0AB7DFFF1}">
      <dgm:prSet/>
      <dgm:spPr/>
      <dgm:t>
        <a:bodyPr/>
        <a:lstStyle/>
        <a:p>
          <a:endParaRPr lang="fr-FR"/>
        </a:p>
      </dgm:t>
    </dgm:pt>
    <dgm:pt modelId="{81DD783B-FBA6-CA45-841E-D818398E426A}">
      <dgm:prSet phldrT="[Texte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1" dirty="0" smtClean="0"/>
            <a:t>Réémission du paquet TBXcast sur le réseau</a:t>
          </a:r>
          <a:endParaRPr lang="fr-FR" b="1" dirty="0"/>
        </a:p>
      </dgm:t>
    </dgm:pt>
    <dgm:pt modelId="{D22BC09B-1707-FB4D-94C8-BDB1BE3981F3}" type="parTrans" cxnId="{A982BE56-F29D-844B-86A1-25AF39A71F55}">
      <dgm:prSet/>
      <dgm:spPr/>
      <dgm:t>
        <a:bodyPr/>
        <a:lstStyle/>
        <a:p>
          <a:endParaRPr lang="fr-FR"/>
        </a:p>
      </dgm:t>
    </dgm:pt>
    <dgm:pt modelId="{6F5CD8DC-9AE1-BA42-B81B-1F17A1AF75F8}" type="sibTrans" cxnId="{A982BE56-F29D-844B-86A1-25AF39A71F55}">
      <dgm:prSet/>
      <dgm:spPr/>
      <dgm:t>
        <a:bodyPr/>
        <a:lstStyle/>
        <a:p>
          <a:endParaRPr lang="fr-FR"/>
        </a:p>
      </dgm:t>
    </dgm:pt>
    <dgm:pt modelId="{1A0A7420-C12B-6543-A95B-D39EE1AF27E8}">
      <dgm:prSet phldrT="[Texte]"/>
      <dgm:spPr/>
      <dgm:t>
        <a:bodyPr/>
        <a:lstStyle/>
        <a:p>
          <a:r>
            <a:rPr lang="fr-FR" dirty="0" smtClean="0"/>
            <a:t>Version 1</a:t>
          </a:r>
          <a:endParaRPr lang="fr-FR" dirty="0"/>
        </a:p>
      </dgm:t>
    </dgm:pt>
    <dgm:pt modelId="{C0E5BF86-83A1-1540-8369-FED41E39C483}" type="parTrans" cxnId="{EFE596EB-5571-594E-B403-FBB50DBAC043}">
      <dgm:prSet/>
      <dgm:spPr/>
      <dgm:t>
        <a:bodyPr/>
        <a:lstStyle/>
        <a:p>
          <a:endParaRPr lang="fr-FR"/>
        </a:p>
      </dgm:t>
    </dgm:pt>
    <dgm:pt modelId="{7DB1F8EC-F240-D24D-877F-F1C102DD5A4D}" type="sibTrans" cxnId="{EFE596EB-5571-594E-B403-FBB50DBAC043}">
      <dgm:prSet/>
      <dgm:spPr/>
      <dgm:t>
        <a:bodyPr/>
        <a:lstStyle/>
        <a:p>
          <a:endParaRPr lang="fr-FR"/>
        </a:p>
      </dgm:t>
    </dgm:pt>
    <dgm:pt modelId="{E22FF9C6-56C5-5D42-BD65-63AF8BBFB2A7}">
      <dgm:prSet phldrT="[Texte]"/>
      <dgm:spPr/>
      <dgm:t>
        <a:bodyPr/>
        <a:lstStyle/>
        <a:p>
          <a:r>
            <a:rPr lang="fr-FR" dirty="0" smtClean="0"/>
            <a:t>Version</a:t>
          </a:r>
          <a:r>
            <a:rPr lang="fr-FR" baseline="0" dirty="0" smtClean="0"/>
            <a:t> 2</a:t>
          </a:r>
          <a:endParaRPr lang="fr-FR" dirty="0"/>
        </a:p>
      </dgm:t>
    </dgm:pt>
    <dgm:pt modelId="{0ABF57A3-CF31-0340-9250-1B367664FB8C}" type="parTrans" cxnId="{85449279-E9A2-A649-B333-EB3DA299BBF5}">
      <dgm:prSet/>
      <dgm:spPr/>
      <dgm:t>
        <a:bodyPr/>
        <a:lstStyle/>
        <a:p>
          <a:endParaRPr lang="fr-FR"/>
        </a:p>
      </dgm:t>
    </dgm:pt>
    <dgm:pt modelId="{4DF4C654-9ADA-FC46-A675-873C4EBC93FD}" type="sibTrans" cxnId="{85449279-E9A2-A649-B333-EB3DA299BBF5}">
      <dgm:prSet/>
      <dgm:spPr/>
      <dgm:t>
        <a:bodyPr/>
        <a:lstStyle/>
        <a:p>
          <a:endParaRPr lang="fr-FR"/>
        </a:p>
      </dgm:t>
    </dgm:pt>
    <dgm:pt modelId="{E4E7ADEE-C564-F64E-8FA4-7AD6CA79E286}" type="pres">
      <dgm:prSet presAssocID="{FCECE1BF-8920-1F4C-99EC-54C79560A87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3C3A4D3-E099-8840-A113-41AA8B668FCB}" type="pres">
      <dgm:prSet presAssocID="{2A83FA52-EE84-254D-974B-8C668640BD42}" presName="composite" presStyleCnt="0"/>
      <dgm:spPr/>
    </dgm:pt>
    <dgm:pt modelId="{37BD5B79-699C-444A-9AD4-059E6CFF2422}" type="pres">
      <dgm:prSet presAssocID="{2A83FA52-EE84-254D-974B-8C668640BD42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42D65D-50E0-A449-B13A-86AA8C6C92DC}" type="pres">
      <dgm:prSet presAssocID="{2A83FA52-EE84-254D-974B-8C668640BD42}" presName="parSh" presStyleLbl="node1" presStyleIdx="0" presStyleCnt="3"/>
      <dgm:spPr/>
      <dgm:t>
        <a:bodyPr/>
        <a:lstStyle/>
        <a:p>
          <a:endParaRPr lang="fr-FR"/>
        </a:p>
      </dgm:t>
    </dgm:pt>
    <dgm:pt modelId="{C568F283-B69B-5042-9227-462F2D5B7197}" type="pres">
      <dgm:prSet presAssocID="{2A83FA52-EE84-254D-974B-8C668640BD42}" presName="desTx" presStyleLbl="fgAcc1" presStyleIdx="0" presStyleCnt="3" custScaleX="51404" custScaleY="604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3EB414B-0644-7246-B07E-CA2356910F95}" type="pres">
      <dgm:prSet presAssocID="{D8E2052B-6519-844F-8992-80B5242B3477}" presName="sibTrans" presStyleLbl="sibTrans2D1" presStyleIdx="0" presStyleCnt="2"/>
      <dgm:spPr/>
      <dgm:t>
        <a:bodyPr/>
        <a:lstStyle/>
        <a:p>
          <a:endParaRPr lang="fr-FR"/>
        </a:p>
      </dgm:t>
    </dgm:pt>
    <dgm:pt modelId="{D119522A-C292-AB4E-875A-4B32D0152717}" type="pres">
      <dgm:prSet presAssocID="{D8E2052B-6519-844F-8992-80B5242B3477}" presName="connTx" presStyleLbl="sibTrans2D1" presStyleIdx="0" presStyleCnt="2"/>
      <dgm:spPr/>
      <dgm:t>
        <a:bodyPr/>
        <a:lstStyle/>
        <a:p>
          <a:endParaRPr lang="fr-FR"/>
        </a:p>
      </dgm:t>
    </dgm:pt>
    <dgm:pt modelId="{8F2A2C1A-115C-2546-920B-33B24B73B5AB}" type="pres">
      <dgm:prSet presAssocID="{59769DFB-1E3E-284F-A8A9-4B5DB6193C68}" presName="composite" presStyleCnt="0"/>
      <dgm:spPr/>
    </dgm:pt>
    <dgm:pt modelId="{951F8945-0B9C-D948-B068-1BE29A998557}" type="pres">
      <dgm:prSet presAssocID="{59769DFB-1E3E-284F-A8A9-4B5DB6193C6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0BF971-4F8F-9447-97A2-DC8C3D722FCA}" type="pres">
      <dgm:prSet presAssocID="{59769DFB-1E3E-284F-A8A9-4B5DB6193C68}" presName="parSh" presStyleLbl="node1" presStyleIdx="1" presStyleCnt="3"/>
      <dgm:spPr/>
      <dgm:t>
        <a:bodyPr/>
        <a:lstStyle/>
        <a:p>
          <a:endParaRPr lang="fr-FR"/>
        </a:p>
      </dgm:t>
    </dgm:pt>
    <dgm:pt modelId="{093765C4-F443-0149-86E5-DC8447C25A20}" type="pres">
      <dgm:prSet presAssocID="{59769DFB-1E3E-284F-A8A9-4B5DB6193C68}" presName="desTx" presStyleLbl="fgAcc1" presStyleIdx="1" presStyleCnt="3" custScaleX="51404" custScaleY="604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AF75E5E-DCD8-D744-B0BC-FC5FCE3ADD6E}" type="pres">
      <dgm:prSet presAssocID="{C019E1A5-E037-0644-A508-83D467A139C3}" presName="sibTrans" presStyleLbl="sibTrans2D1" presStyleIdx="1" presStyleCnt="2"/>
      <dgm:spPr/>
      <dgm:t>
        <a:bodyPr/>
        <a:lstStyle/>
        <a:p>
          <a:endParaRPr lang="fr-FR"/>
        </a:p>
      </dgm:t>
    </dgm:pt>
    <dgm:pt modelId="{FC41A922-1417-8144-82FB-7FFDAD8E4EF5}" type="pres">
      <dgm:prSet presAssocID="{C019E1A5-E037-0644-A508-83D467A139C3}" presName="connTx" presStyleLbl="sibTrans2D1" presStyleIdx="1" presStyleCnt="2"/>
      <dgm:spPr/>
      <dgm:t>
        <a:bodyPr/>
        <a:lstStyle/>
        <a:p>
          <a:endParaRPr lang="fr-FR"/>
        </a:p>
      </dgm:t>
    </dgm:pt>
    <dgm:pt modelId="{A0FA0903-1527-474A-AB8A-EE70B0F83CA3}" type="pres">
      <dgm:prSet presAssocID="{81DD783B-FBA6-CA45-841E-D818398E426A}" presName="composite" presStyleCnt="0"/>
      <dgm:spPr/>
    </dgm:pt>
    <dgm:pt modelId="{4EFC770B-288C-7244-9E2E-703BD66B41C4}" type="pres">
      <dgm:prSet presAssocID="{81DD783B-FBA6-CA45-841E-D818398E426A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21CF406-2045-D841-BB18-C359FCFE1627}" type="pres">
      <dgm:prSet presAssocID="{81DD783B-FBA6-CA45-841E-D818398E426A}" presName="parSh" presStyleLbl="node1" presStyleIdx="2" presStyleCnt="3"/>
      <dgm:spPr/>
      <dgm:t>
        <a:bodyPr/>
        <a:lstStyle/>
        <a:p>
          <a:endParaRPr lang="fr-FR"/>
        </a:p>
      </dgm:t>
    </dgm:pt>
    <dgm:pt modelId="{E5B292D4-D924-4D42-86BE-CAEE9D392234}" type="pres">
      <dgm:prSet presAssocID="{81DD783B-FBA6-CA45-841E-D818398E426A}" presName="desTx" presStyleLbl="fgAcc1" presStyleIdx="2" presStyleCnt="3" custScaleX="51404" custScaleY="604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9755C9C-EDB7-47DD-9EFE-2A11F10763D7}" type="presOf" srcId="{1A0A7420-C12B-6543-A95B-D39EE1AF27E8}" destId="{E5B292D4-D924-4D42-86BE-CAEE9D392234}" srcOrd="0" destOrd="0" presId="urn:microsoft.com/office/officeart/2005/8/layout/process3"/>
    <dgm:cxn modelId="{AC128C77-2869-4CAF-AF8F-23B9A1A6A9DE}" type="presOf" srcId="{C019E1A5-E037-0644-A508-83D467A139C3}" destId="{9AF75E5E-DCD8-D744-B0BC-FC5FCE3ADD6E}" srcOrd="0" destOrd="0" presId="urn:microsoft.com/office/officeart/2005/8/layout/process3"/>
    <dgm:cxn modelId="{EFE596EB-5571-594E-B403-FBB50DBAC043}" srcId="{81DD783B-FBA6-CA45-841E-D818398E426A}" destId="{1A0A7420-C12B-6543-A95B-D39EE1AF27E8}" srcOrd="0" destOrd="0" parTransId="{C0E5BF86-83A1-1540-8369-FED41E39C483}" sibTransId="{7DB1F8EC-F240-D24D-877F-F1C102DD5A4D}"/>
    <dgm:cxn modelId="{DB63339C-A4C6-43CB-A5FC-059138B9BB63}" type="presOf" srcId="{C019E1A5-E037-0644-A508-83D467A139C3}" destId="{FC41A922-1417-8144-82FB-7FFDAD8E4EF5}" srcOrd="1" destOrd="0" presId="urn:microsoft.com/office/officeart/2005/8/layout/process3"/>
    <dgm:cxn modelId="{829BA52F-754A-4D4F-B539-AF6602505CAB}" type="presOf" srcId="{59769DFB-1E3E-284F-A8A9-4B5DB6193C68}" destId="{3C0BF971-4F8F-9447-97A2-DC8C3D722FCA}" srcOrd="1" destOrd="0" presId="urn:microsoft.com/office/officeart/2005/8/layout/process3"/>
    <dgm:cxn modelId="{85C213E0-E55A-4A40-82C1-203A57F1DCD0}" type="presOf" srcId="{E22FF9C6-56C5-5D42-BD65-63AF8BBFB2A7}" destId="{C568F283-B69B-5042-9227-462F2D5B7197}" srcOrd="0" destOrd="0" presId="urn:microsoft.com/office/officeart/2005/8/layout/process3"/>
    <dgm:cxn modelId="{212D81A8-FDFF-4571-BC46-3118AA035EEC}" type="presOf" srcId="{81DD783B-FBA6-CA45-841E-D818398E426A}" destId="{D21CF406-2045-D841-BB18-C359FCFE1627}" srcOrd="1" destOrd="0" presId="urn:microsoft.com/office/officeart/2005/8/layout/process3"/>
    <dgm:cxn modelId="{90FF66AB-852B-0748-A0F2-7EB0AB7DFFF1}" srcId="{59769DFB-1E3E-284F-A8A9-4B5DB6193C68}" destId="{1AAA5018-32D2-E644-9AAE-5585C67AAEFE}" srcOrd="0" destOrd="0" parTransId="{FEF4E87D-7AE7-2E45-9D32-1B4B1ABEDE86}" sibTransId="{F174305B-D4E6-ED47-9BC3-193B5272AA74}"/>
    <dgm:cxn modelId="{0F063361-AD48-4F9F-B7BD-FBE4FB30A363}" type="presOf" srcId="{2A83FA52-EE84-254D-974B-8C668640BD42}" destId="{0842D65D-50E0-A449-B13A-86AA8C6C92DC}" srcOrd="1" destOrd="0" presId="urn:microsoft.com/office/officeart/2005/8/layout/process3"/>
    <dgm:cxn modelId="{85449279-E9A2-A649-B333-EB3DA299BBF5}" srcId="{2A83FA52-EE84-254D-974B-8C668640BD42}" destId="{E22FF9C6-56C5-5D42-BD65-63AF8BBFB2A7}" srcOrd="0" destOrd="0" parTransId="{0ABF57A3-CF31-0340-9250-1B367664FB8C}" sibTransId="{4DF4C654-9ADA-FC46-A675-873C4EBC93FD}"/>
    <dgm:cxn modelId="{D5A2CEC7-417E-40A4-8AC0-E5F388D272D3}" type="presOf" srcId="{1AAA5018-32D2-E644-9AAE-5585C67AAEFE}" destId="{093765C4-F443-0149-86E5-DC8447C25A20}" srcOrd="0" destOrd="0" presId="urn:microsoft.com/office/officeart/2005/8/layout/process3"/>
    <dgm:cxn modelId="{30F47F68-3777-4C8B-89D1-B88F84FDC7A9}" type="presOf" srcId="{81DD783B-FBA6-CA45-841E-D818398E426A}" destId="{4EFC770B-288C-7244-9E2E-703BD66B41C4}" srcOrd="0" destOrd="0" presId="urn:microsoft.com/office/officeart/2005/8/layout/process3"/>
    <dgm:cxn modelId="{A982BE56-F29D-844B-86A1-25AF39A71F55}" srcId="{FCECE1BF-8920-1F4C-99EC-54C79560A87A}" destId="{81DD783B-FBA6-CA45-841E-D818398E426A}" srcOrd="2" destOrd="0" parTransId="{D22BC09B-1707-FB4D-94C8-BDB1BE3981F3}" sibTransId="{6F5CD8DC-9AE1-BA42-B81B-1F17A1AF75F8}"/>
    <dgm:cxn modelId="{3A7D7DB8-468C-4364-A86C-70F75DCDEA48}" type="presOf" srcId="{2A83FA52-EE84-254D-974B-8C668640BD42}" destId="{37BD5B79-699C-444A-9AD4-059E6CFF2422}" srcOrd="0" destOrd="0" presId="urn:microsoft.com/office/officeart/2005/8/layout/process3"/>
    <dgm:cxn modelId="{C66D4519-760E-4198-980F-D421E517FF6E}" type="presOf" srcId="{D8E2052B-6519-844F-8992-80B5242B3477}" destId="{D119522A-C292-AB4E-875A-4B32D0152717}" srcOrd="1" destOrd="0" presId="urn:microsoft.com/office/officeart/2005/8/layout/process3"/>
    <dgm:cxn modelId="{1DCD112D-2298-4515-AF81-A3773CEF7F04}" type="presOf" srcId="{59769DFB-1E3E-284F-A8A9-4B5DB6193C68}" destId="{951F8945-0B9C-D948-B068-1BE29A998557}" srcOrd="0" destOrd="0" presId="urn:microsoft.com/office/officeart/2005/8/layout/process3"/>
    <dgm:cxn modelId="{68447D1E-DDB8-7C44-A750-A1B52EB6CEEA}" srcId="{FCECE1BF-8920-1F4C-99EC-54C79560A87A}" destId="{59769DFB-1E3E-284F-A8A9-4B5DB6193C68}" srcOrd="1" destOrd="0" parTransId="{BCCA950D-1FB5-634F-99C1-62FDEEE418D3}" sibTransId="{C019E1A5-E037-0644-A508-83D467A139C3}"/>
    <dgm:cxn modelId="{70941830-BED8-4F38-84CF-FF1D1E0513F2}" type="presOf" srcId="{D8E2052B-6519-844F-8992-80B5242B3477}" destId="{A3EB414B-0644-7246-B07E-CA2356910F95}" srcOrd="0" destOrd="0" presId="urn:microsoft.com/office/officeart/2005/8/layout/process3"/>
    <dgm:cxn modelId="{6AD2EA80-0509-B548-91B5-EC389E4B9D33}" srcId="{FCECE1BF-8920-1F4C-99EC-54C79560A87A}" destId="{2A83FA52-EE84-254D-974B-8C668640BD42}" srcOrd="0" destOrd="0" parTransId="{2979B916-81A2-1B4E-9ECA-72112E070A11}" sibTransId="{D8E2052B-6519-844F-8992-80B5242B3477}"/>
    <dgm:cxn modelId="{ADCC219D-C1F7-4282-9760-243ADA68ED50}" type="presOf" srcId="{FCECE1BF-8920-1F4C-99EC-54C79560A87A}" destId="{E4E7ADEE-C564-F64E-8FA4-7AD6CA79E286}" srcOrd="0" destOrd="0" presId="urn:microsoft.com/office/officeart/2005/8/layout/process3"/>
    <dgm:cxn modelId="{307756E3-2E4D-440C-852A-C852DF6AB14A}" type="presParOf" srcId="{E4E7ADEE-C564-F64E-8FA4-7AD6CA79E286}" destId="{03C3A4D3-E099-8840-A113-41AA8B668FCB}" srcOrd="0" destOrd="0" presId="urn:microsoft.com/office/officeart/2005/8/layout/process3"/>
    <dgm:cxn modelId="{0079ED92-4961-4D1E-87DC-EE82B5FF2A53}" type="presParOf" srcId="{03C3A4D3-E099-8840-A113-41AA8B668FCB}" destId="{37BD5B79-699C-444A-9AD4-059E6CFF2422}" srcOrd="0" destOrd="0" presId="urn:microsoft.com/office/officeart/2005/8/layout/process3"/>
    <dgm:cxn modelId="{28313D14-FA4C-42F5-9920-EDF99D28A645}" type="presParOf" srcId="{03C3A4D3-E099-8840-A113-41AA8B668FCB}" destId="{0842D65D-50E0-A449-B13A-86AA8C6C92DC}" srcOrd="1" destOrd="0" presId="urn:microsoft.com/office/officeart/2005/8/layout/process3"/>
    <dgm:cxn modelId="{D59F5B54-EF72-4F6C-8BA9-781FCD3AFF04}" type="presParOf" srcId="{03C3A4D3-E099-8840-A113-41AA8B668FCB}" destId="{C568F283-B69B-5042-9227-462F2D5B7197}" srcOrd="2" destOrd="0" presId="urn:microsoft.com/office/officeart/2005/8/layout/process3"/>
    <dgm:cxn modelId="{20FFD281-496B-4EAE-ADED-E9F2D4F2247E}" type="presParOf" srcId="{E4E7ADEE-C564-F64E-8FA4-7AD6CA79E286}" destId="{A3EB414B-0644-7246-B07E-CA2356910F95}" srcOrd="1" destOrd="0" presId="urn:microsoft.com/office/officeart/2005/8/layout/process3"/>
    <dgm:cxn modelId="{3509BC3C-C8EA-4EC9-9D48-E4E4842B0072}" type="presParOf" srcId="{A3EB414B-0644-7246-B07E-CA2356910F95}" destId="{D119522A-C292-AB4E-875A-4B32D0152717}" srcOrd="0" destOrd="0" presId="urn:microsoft.com/office/officeart/2005/8/layout/process3"/>
    <dgm:cxn modelId="{336958DB-2381-41F2-95A1-8385DFAF05EA}" type="presParOf" srcId="{E4E7ADEE-C564-F64E-8FA4-7AD6CA79E286}" destId="{8F2A2C1A-115C-2546-920B-33B24B73B5AB}" srcOrd="2" destOrd="0" presId="urn:microsoft.com/office/officeart/2005/8/layout/process3"/>
    <dgm:cxn modelId="{CEEA3ABF-DE98-47CA-AB3F-005711C177A0}" type="presParOf" srcId="{8F2A2C1A-115C-2546-920B-33B24B73B5AB}" destId="{951F8945-0B9C-D948-B068-1BE29A998557}" srcOrd="0" destOrd="0" presId="urn:microsoft.com/office/officeart/2005/8/layout/process3"/>
    <dgm:cxn modelId="{78F04471-6C2E-48F9-8709-DD894455BE51}" type="presParOf" srcId="{8F2A2C1A-115C-2546-920B-33B24B73B5AB}" destId="{3C0BF971-4F8F-9447-97A2-DC8C3D722FCA}" srcOrd="1" destOrd="0" presId="urn:microsoft.com/office/officeart/2005/8/layout/process3"/>
    <dgm:cxn modelId="{60DB3DFE-71BD-4D8E-8E5F-712056105C28}" type="presParOf" srcId="{8F2A2C1A-115C-2546-920B-33B24B73B5AB}" destId="{093765C4-F443-0149-86E5-DC8447C25A20}" srcOrd="2" destOrd="0" presId="urn:microsoft.com/office/officeart/2005/8/layout/process3"/>
    <dgm:cxn modelId="{8DF2B49F-561E-49E0-9B25-37AE0E3FA0CC}" type="presParOf" srcId="{E4E7ADEE-C564-F64E-8FA4-7AD6CA79E286}" destId="{9AF75E5E-DCD8-D744-B0BC-FC5FCE3ADD6E}" srcOrd="3" destOrd="0" presId="urn:microsoft.com/office/officeart/2005/8/layout/process3"/>
    <dgm:cxn modelId="{267FC11B-061F-4313-ABD0-283F37D5317E}" type="presParOf" srcId="{9AF75E5E-DCD8-D744-B0BC-FC5FCE3ADD6E}" destId="{FC41A922-1417-8144-82FB-7FFDAD8E4EF5}" srcOrd="0" destOrd="0" presId="urn:microsoft.com/office/officeart/2005/8/layout/process3"/>
    <dgm:cxn modelId="{5D2E2535-95E2-419C-85E6-6E1C18907F17}" type="presParOf" srcId="{E4E7ADEE-C564-F64E-8FA4-7AD6CA79E286}" destId="{A0FA0903-1527-474A-AB8A-EE70B0F83CA3}" srcOrd="4" destOrd="0" presId="urn:microsoft.com/office/officeart/2005/8/layout/process3"/>
    <dgm:cxn modelId="{841E1B26-2671-4168-91DB-79C6D185E59D}" type="presParOf" srcId="{A0FA0903-1527-474A-AB8A-EE70B0F83CA3}" destId="{4EFC770B-288C-7244-9E2E-703BD66B41C4}" srcOrd="0" destOrd="0" presId="urn:microsoft.com/office/officeart/2005/8/layout/process3"/>
    <dgm:cxn modelId="{B09C9FA5-2F98-4495-828C-2EA0E3BCC3ED}" type="presParOf" srcId="{A0FA0903-1527-474A-AB8A-EE70B0F83CA3}" destId="{D21CF406-2045-D841-BB18-C359FCFE1627}" srcOrd="1" destOrd="0" presId="urn:microsoft.com/office/officeart/2005/8/layout/process3"/>
    <dgm:cxn modelId="{06D50B73-CF82-4CBD-940A-1A18246610DA}" type="presParOf" srcId="{A0FA0903-1527-474A-AB8A-EE70B0F83CA3}" destId="{E5B292D4-D924-4D42-86BE-CAEE9D392234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B6EBA-14A3-4877-B10A-F0BAA2BFA026}" type="datetimeFigureOut">
              <a:rPr lang="fr-FR" smtClean="0"/>
              <a:pPr/>
              <a:t>28/05/2009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36B0F-861C-440E-8824-9948864D1D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149B7-2CC2-4191-869C-EE47AD603116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Animation du texte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36B0F-861C-440E-8824-9948864D1D78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Chaque version a son cycle développement, test, validation</a:t>
            </a:r>
          </a:p>
          <a:p>
            <a:endParaRPr lang="fr-FR" dirty="0" smtClean="0"/>
          </a:p>
          <a:p>
            <a:r>
              <a:rPr lang="fr-FR" dirty="0" smtClean="0"/>
              <a:t>8 versions, de la version 0 à la version 7</a:t>
            </a:r>
          </a:p>
          <a:p>
            <a:endParaRPr lang="fr-FR" dirty="0" smtClean="0"/>
          </a:p>
          <a:p>
            <a:r>
              <a:rPr lang="fr-FR" dirty="0" smtClean="0"/>
              <a:t>Chaque version se consacre à une partie</a:t>
            </a:r>
            <a:r>
              <a:rPr lang="fr-FR" baseline="0" dirty="0" smtClean="0"/>
              <a:t> du développement et à un objectif précis dans le fonctionnement du protocole. </a:t>
            </a:r>
          </a:p>
          <a:p>
            <a:r>
              <a:rPr lang="fr-FR" baseline="0" dirty="0" smtClean="0"/>
              <a:t>Les versions jusqu’à la version 3 doivent se synthétiser pour obtenir un protocole de base qui fonctionne.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61062-EDB5-F847-8AEC-BAE694889CD0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Renommage</a:t>
            </a:r>
            <a:r>
              <a:rPr lang="fr-FR" dirty="0" smtClean="0"/>
              <a:t> du driver </a:t>
            </a:r>
            <a:r>
              <a:rPr lang="fr-FR" dirty="0" err="1" smtClean="0"/>
              <a:t>Xcast</a:t>
            </a:r>
            <a:r>
              <a:rPr lang="fr-FR" dirty="0" smtClean="0"/>
              <a:t>, de la librairie </a:t>
            </a:r>
            <a:r>
              <a:rPr lang="fr-FR" dirty="0" err="1" smtClean="0"/>
              <a:t>LibXcast</a:t>
            </a:r>
            <a:r>
              <a:rPr lang="fr-FR" dirty="0" smtClean="0"/>
              <a:t>, et de certains fichiers systèmes.</a:t>
            </a:r>
          </a:p>
          <a:p>
            <a:endParaRPr lang="fr-FR" dirty="0" smtClean="0"/>
          </a:p>
          <a:p>
            <a:r>
              <a:rPr lang="fr-FR" dirty="0" err="1" smtClean="0"/>
              <a:t>Renommage</a:t>
            </a:r>
            <a:r>
              <a:rPr lang="fr-FR" dirty="0" smtClean="0"/>
              <a:t> des variables, fonctions, constantes, identifiants du protocole</a:t>
            </a:r>
          </a:p>
          <a:p>
            <a:endParaRPr lang="fr-FR" dirty="0" smtClean="0"/>
          </a:p>
          <a:p>
            <a:r>
              <a:rPr lang="fr-FR" dirty="0" smtClean="0"/>
              <a:t>Conventions de nommage</a:t>
            </a:r>
            <a:r>
              <a:rPr lang="fr-FR" baseline="0" dirty="0" smtClean="0"/>
              <a:t> : noms des fonctions préfixés par </a:t>
            </a:r>
            <a:r>
              <a:rPr lang="fr-FR" baseline="0" dirty="0" err="1" smtClean="0"/>
              <a:t>tbxcast</a:t>
            </a:r>
            <a:r>
              <a:rPr lang="fr-FR" baseline="0" dirty="0" smtClean="0"/>
              <a:t>_ par exemple, au lieu de </a:t>
            </a:r>
            <a:r>
              <a:rPr lang="fr-FR" baseline="0" dirty="0" err="1" smtClean="0"/>
              <a:t>xcast</a:t>
            </a:r>
            <a:r>
              <a:rPr lang="fr-FR" baseline="0" dirty="0" smtClean="0"/>
              <a:t>_</a:t>
            </a:r>
          </a:p>
          <a:p>
            <a:endParaRPr lang="fr-FR" baseline="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61062-EDB5-F847-8AEC-BAE694889CD0}" type="slidenum">
              <a:rPr lang="fr-FR" smtClean="0"/>
              <a:pPr/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0253-C62C-410F-9B8D-6DBAAF27F289}" type="slidenum">
              <a:rPr lang="fr-FR" smtClean="0"/>
              <a:pPr/>
              <a:t>32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Dire la solution mais</a:t>
            </a:r>
            <a:r>
              <a:rPr lang="fr-FR" baseline="0" dirty="0" smtClean="0"/>
              <a:t> pas eu le temps de la faire car structure complexe </a:t>
            </a:r>
            <a:r>
              <a:rPr lang="fr-FR" baseline="0" dirty="0" smtClean="0">
                <a:sym typeface="Wingdings" pitchFamily="2" charset="2"/>
              </a:rPr>
              <a:t>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0253-C62C-410F-9B8D-6DBAAF27F289}" type="slidenum">
              <a:rPr lang="fr-FR" smtClean="0"/>
              <a:pPr/>
              <a:t>37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36B0F-861C-440E-8824-9948864D1D78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36B0F-861C-440E-8824-9948864D1D78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Schéma à remettre au thème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36B0F-861C-440E-8824-9948864D1D78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Titre à refaire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36B0F-861C-440E-8824-9948864D1D78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36B0F-861C-440E-8824-9948864D1D78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149B7-2CC2-4191-869C-EE47AD603116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149B7-2CC2-4191-869C-EE47AD603116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149B7-2CC2-4191-869C-EE47AD603116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281193" y="357167"/>
            <a:ext cx="5072098" cy="1143007"/>
          </a:xfrm>
        </p:spPr>
        <p:txBody>
          <a:bodyPr>
            <a:noAutofit/>
          </a:bodyPr>
          <a:lstStyle>
            <a:lvl1pPr algn="l">
              <a:defRPr sz="9600" b="1">
                <a:latin typeface="+mn-lt"/>
              </a:defRPr>
            </a:lvl1pPr>
          </a:lstStyle>
          <a:p>
            <a:r>
              <a:rPr lang="fr-FR" dirty="0" err="1" smtClean="0"/>
              <a:t>Title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76666" y="1630038"/>
            <a:ext cx="5081152" cy="642942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 smtClean="0"/>
              <a:t>Subtitle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5786446" y="3786190"/>
            <a:ext cx="2928937" cy="2500307"/>
          </a:xfrm>
        </p:spPr>
        <p:txBody>
          <a:bodyPr>
            <a:normAutofit/>
          </a:bodyPr>
          <a:lstStyle>
            <a:lvl1pPr algn="ctr">
              <a:buNone/>
              <a:defRPr sz="2000"/>
            </a:lvl1pPr>
          </a:lstStyle>
          <a:p>
            <a:pPr lvl="0"/>
            <a:r>
              <a:rPr lang="en-US" dirty="0" smtClean="0"/>
              <a:t>Authors</a:t>
            </a:r>
            <a:endParaRPr lang="fr-FR" dirty="0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sz="quarter" idx="14"/>
          </p:nvPr>
        </p:nvSpPr>
        <p:spPr>
          <a:xfrm>
            <a:off x="5643563" y="357188"/>
            <a:ext cx="3214687" cy="3214687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85720" y="2857500"/>
            <a:ext cx="5072098" cy="642938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dirty="0" smtClean="0"/>
              <a:t>Company</a:t>
            </a:r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6" hasCustomPrompt="1"/>
          </p:nvPr>
        </p:nvSpPr>
        <p:spPr>
          <a:xfrm>
            <a:off x="285750" y="3714750"/>
            <a:ext cx="5072063" cy="500063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dirty="0" smtClean="0"/>
              <a:t>Date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err="1" smtClean="0"/>
              <a:t>Title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4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lIns="72000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BE" smtClean="0"/>
              <a:t>TBXcast 2009</a:t>
            </a:r>
            <a:endParaRPr lang="fr-BE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 hasCustomPrompt="1"/>
          </p:nvPr>
        </p:nvSpPr>
        <p:spPr>
          <a:xfrm>
            <a:off x="285750" y="1142984"/>
            <a:ext cx="8572500" cy="5429266"/>
          </a:xfrm>
        </p:spPr>
        <p:txBody>
          <a:bodyPr/>
          <a:lstStyle/>
          <a:p>
            <a:pPr lvl="0"/>
            <a:r>
              <a:rPr lang="en-US" dirty="0" smtClean="0"/>
              <a:t>List item</a:t>
            </a:r>
            <a:endParaRPr lang="fr-FR" dirty="0" smtClean="0"/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3"/>
            <a:r>
              <a:rPr lang="fr-FR" dirty="0" err="1" smtClean="0"/>
              <a:t>Fourth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4"/>
            <a:r>
              <a:rPr lang="fr-FR" dirty="0" err="1" smtClean="0"/>
              <a:t>Fifth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2107407" y="0"/>
            <a:ext cx="4929187" cy="214313"/>
          </a:xfrm>
        </p:spPr>
        <p:txBody>
          <a:bodyPr tIns="0" bIns="0">
            <a:noAutofit/>
          </a:bodyPr>
          <a:lstStyle>
            <a:lvl1pPr algn="ctr">
              <a:buNone/>
              <a:defRPr sz="14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z="1400" b="0" dirty="0" smtClean="0">
                <a:solidFill>
                  <a:schemeClr val="tx1"/>
                </a:solidFill>
                <a:latin typeface="Trebuchet MS" pitchFamily="34" charset="0"/>
              </a:rPr>
              <a:t>Chapter title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D66422-8421-411B-9385-CE22E0D0AFB0}" type="datetime1">
              <a:rPr lang="fr-FR" smtClean="0"/>
              <a:pPr/>
              <a:t>28/05/2009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9E1AF0-325A-4CBF-BA16-38C09A740DA2}" type="datetime1">
              <a:rPr lang="fr-FR" smtClean="0"/>
              <a:pPr/>
              <a:t>28/05/2009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8DD092-910D-4952-A86D-1554BE4E4E83}" type="datetime1">
              <a:rPr lang="fr-FR" smtClean="0"/>
              <a:pPr/>
              <a:t>28/05/2009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72560" cy="560406"/>
          </a:xfrm>
          <a:prstGeom prst="rect">
            <a:avLst/>
          </a:prstGeom>
        </p:spPr>
        <p:txBody>
          <a:bodyPr vert="horz" lIns="91440" tIns="0" rIns="91440" bIns="0" rtlCol="0" anchor="ctr">
            <a:normAutofit/>
          </a:bodyPr>
          <a:lstStyle/>
          <a:p>
            <a:r>
              <a:rPr lang="en-US" dirty="0" smtClean="0"/>
              <a:t>Title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85720" y="1142984"/>
            <a:ext cx="857256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List item</a:t>
            </a:r>
            <a:endParaRPr lang="fr-FR" dirty="0" smtClean="0"/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3"/>
            <a:r>
              <a:rPr lang="fr-FR" dirty="0" err="1" smtClean="0"/>
              <a:t>Fourth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4"/>
            <a:r>
              <a:rPr lang="fr-FR" dirty="0" err="1" smtClean="0"/>
              <a:t>Fifth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7010400" y="0"/>
            <a:ext cx="2133600" cy="214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>
          <a:xfrm>
            <a:off x="0" y="1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>
            <a:lvl1pPr algn="ctr">
              <a:defRPr sz="1400">
                <a:solidFill>
                  <a:schemeClr val="tx1"/>
                </a:solidFill>
                <a:latin typeface="Trebuchet MS" pitchFamily="34" charset="0"/>
                <a:cs typeface="Microsoft Sans Serif" pitchFamily="34" charset="0"/>
              </a:defRPr>
            </a:lvl1pPr>
          </a:lstStyle>
          <a:p>
            <a:r>
              <a:rPr lang="fr-BE" smtClean="0"/>
              <a:t>TBXcast 2009</a:t>
            </a:r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bg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●"/>
        <a:defRPr sz="3200" b="1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○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2"/>
        </a:buClr>
        <a:buFont typeface="Arial" pitchFamily="34" charset="0"/>
        <a:buChar char="●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2"/>
        </a:buClr>
        <a:buFont typeface="Arial" pitchFamily="34" charset="0"/>
        <a:buChar char="○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●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2000240"/>
            <a:ext cx="5072098" cy="1143007"/>
          </a:xfrm>
        </p:spPr>
        <p:txBody>
          <a:bodyPr>
            <a:noAutofit/>
          </a:bodyPr>
          <a:lstStyle/>
          <a:p>
            <a:r>
              <a:rPr lang="fr-FR" sz="8000" dirty="0" smtClean="0"/>
              <a:t>TBXcast</a:t>
            </a:r>
            <a:endParaRPr lang="fr-FR" sz="8000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3286124"/>
            <a:ext cx="5081152" cy="642942"/>
          </a:xfrm>
        </p:spPr>
        <p:txBody>
          <a:bodyPr>
            <a:normAutofit/>
          </a:bodyPr>
          <a:lstStyle/>
          <a:p>
            <a:r>
              <a:rPr lang="fr-FR" sz="2800" dirty="0" smtClean="0"/>
              <a:t>Soutenance finale – Juin 2009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500034" y="5929330"/>
            <a:ext cx="8358246" cy="928670"/>
          </a:xfrm>
        </p:spPr>
        <p:txBody>
          <a:bodyPr>
            <a:normAutofit/>
          </a:bodyPr>
          <a:lstStyle/>
          <a:p>
            <a:r>
              <a:rPr lang="fr-FR" sz="1400" dirty="0" smtClean="0"/>
              <a:t>Cyril </a:t>
            </a:r>
            <a:r>
              <a:rPr lang="fr-FR" sz="1400" cap="small" dirty="0" smtClean="0"/>
              <a:t>Bouleau</a:t>
            </a:r>
            <a:r>
              <a:rPr lang="fr-FR" sz="1400" dirty="0" smtClean="0"/>
              <a:t>, </a:t>
            </a:r>
            <a:r>
              <a:rPr lang="fr-FR" sz="1400" dirty="0" err="1" smtClean="0"/>
              <a:t>Hamze</a:t>
            </a:r>
            <a:r>
              <a:rPr lang="fr-FR" sz="1400" dirty="0" smtClean="0"/>
              <a:t> </a:t>
            </a:r>
            <a:r>
              <a:rPr lang="fr-FR" sz="1400" cap="small" dirty="0" err="1" smtClean="0"/>
              <a:t>Farroukh</a:t>
            </a:r>
            <a:r>
              <a:rPr lang="fr-FR" sz="1400" dirty="0" smtClean="0"/>
              <a:t>, Loïc </a:t>
            </a:r>
            <a:r>
              <a:rPr lang="fr-FR" sz="1400" cap="small" dirty="0" smtClean="0"/>
              <a:t>Le</a:t>
            </a:r>
            <a:r>
              <a:rPr lang="fr-FR" sz="1400" dirty="0" smtClean="0"/>
              <a:t> </a:t>
            </a:r>
            <a:r>
              <a:rPr lang="fr-FR" sz="1400" cap="small" dirty="0" err="1" smtClean="0"/>
              <a:t>Henaff</a:t>
            </a:r>
            <a:r>
              <a:rPr lang="fr-FR" sz="1400" dirty="0" smtClean="0"/>
              <a:t>, Mickaël </a:t>
            </a:r>
            <a:r>
              <a:rPr lang="fr-FR" sz="1400" cap="small" dirty="0" err="1" smtClean="0"/>
              <a:t>Lecuyer</a:t>
            </a:r>
            <a:r>
              <a:rPr lang="fr-FR" sz="1400" dirty="0" smtClean="0"/>
              <a:t>, Jozef </a:t>
            </a:r>
            <a:r>
              <a:rPr lang="fr-FR" sz="1400" cap="small" dirty="0" err="1" smtClean="0"/>
              <a:t>Legény</a:t>
            </a:r>
            <a:r>
              <a:rPr lang="fr-FR" sz="1400" dirty="0" smtClean="0"/>
              <a:t>, Benoît </a:t>
            </a:r>
            <a:r>
              <a:rPr lang="fr-FR" sz="1400" cap="small" dirty="0" err="1" smtClean="0"/>
              <a:t>Lucet</a:t>
            </a:r>
            <a:r>
              <a:rPr lang="fr-FR" sz="1400" dirty="0" smtClean="0"/>
              <a:t>, Emmanuel </a:t>
            </a:r>
            <a:r>
              <a:rPr lang="fr-FR" sz="1400" cap="small" dirty="0" smtClean="0"/>
              <a:t>Thierry</a:t>
            </a:r>
          </a:p>
          <a:p>
            <a:r>
              <a:rPr lang="fr-FR" sz="1400" b="0" dirty="0" smtClean="0"/>
              <a:t>Encadreurs : </a:t>
            </a:r>
            <a:r>
              <a:rPr lang="fr-FR" sz="1400" dirty="0" smtClean="0"/>
              <a:t>Bernard </a:t>
            </a:r>
            <a:r>
              <a:rPr lang="fr-FR" sz="1400" cap="small" dirty="0" smtClean="0"/>
              <a:t>Cousin</a:t>
            </a:r>
            <a:r>
              <a:rPr lang="fr-FR" sz="1400" dirty="0" smtClean="0"/>
              <a:t>, </a:t>
            </a:r>
            <a:r>
              <a:rPr lang="fr-FR" sz="1400" dirty="0" err="1" smtClean="0"/>
              <a:t>Mikl</a:t>
            </a:r>
            <a:r>
              <a:rPr lang="fr-FR" sz="1400" dirty="0" err="1" smtClean="0">
                <a:cs typeface="Arial"/>
              </a:rPr>
              <a:t>ó</a:t>
            </a:r>
            <a:r>
              <a:rPr lang="fr-FR" sz="1400" dirty="0" err="1" smtClean="0"/>
              <a:t>s</a:t>
            </a:r>
            <a:r>
              <a:rPr lang="fr-FR" sz="1400" dirty="0" smtClean="0"/>
              <a:t> </a:t>
            </a:r>
            <a:r>
              <a:rPr lang="fr-FR" sz="1400" cap="small" dirty="0" err="1" smtClean="0"/>
              <a:t>Moln</a:t>
            </a:r>
            <a:r>
              <a:rPr lang="fr-FR" sz="1400" cap="small" dirty="0" err="1" smtClean="0">
                <a:cs typeface="Arial"/>
              </a:rPr>
              <a:t>á</a:t>
            </a:r>
            <a:r>
              <a:rPr lang="fr-FR" sz="1400" cap="small" dirty="0" err="1" smtClean="0"/>
              <a:t>r</a:t>
            </a:r>
            <a:endParaRPr lang="fr-FR" sz="1400" cap="small" dirty="0" smtClean="0"/>
          </a:p>
          <a:p>
            <a:endParaRPr lang="fr-FR" sz="1400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0" y="142852"/>
            <a:ext cx="2857488" cy="500066"/>
          </a:xfrm>
        </p:spPr>
        <p:txBody>
          <a:bodyPr>
            <a:noAutofit/>
          </a:bodyPr>
          <a:lstStyle/>
          <a:p>
            <a:r>
              <a:rPr lang="fr-FR" sz="1400" dirty="0" smtClean="0"/>
              <a:t>INSA de Rennes</a:t>
            </a:r>
          </a:p>
          <a:p>
            <a:r>
              <a:rPr lang="fr-FR" sz="1400" dirty="0" smtClean="0"/>
              <a:t>département informatique</a:t>
            </a:r>
          </a:p>
          <a:p>
            <a:endParaRPr lang="fr-FR" sz="1400" dirty="0"/>
          </a:p>
        </p:txBody>
      </p:sp>
      <p:pic>
        <p:nvPicPr>
          <p:cNvPr id="1026" name="Picture 2" descr="D:\TBXCast\logo\tree_notex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785794"/>
            <a:ext cx="3429023" cy="342902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TBXcast concrètement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Extension de routage IPv6</a:t>
            </a:r>
          </a:p>
          <a:p>
            <a:pPr lvl="1"/>
            <a:r>
              <a:rPr lang="fr-FR" dirty="0" smtClean="0"/>
              <a:t>Un entête situé entre l’entête IP et l’entête UDP/TCP du paquet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r>
              <a:rPr lang="fr-FR" dirty="0" smtClean="0"/>
              <a:t>Le code de TBXcast est déployé dans les routeurs du réseau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 dirty="0"/>
          </a:p>
        </p:txBody>
      </p:sp>
      <p:sp>
        <p:nvSpPr>
          <p:cNvPr id="6" name="Rectangle 5"/>
          <p:cNvSpPr/>
          <p:nvPr/>
        </p:nvSpPr>
        <p:spPr>
          <a:xfrm>
            <a:off x="1285852" y="3071810"/>
            <a:ext cx="1214446" cy="4286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IPv6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571736" y="3071810"/>
            <a:ext cx="121444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TBXcast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857620" y="3071810"/>
            <a:ext cx="1214446" cy="4286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UDP/TCP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5143504" y="3071810"/>
            <a:ext cx="2643206" cy="4286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Données</a:t>
            </a:r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12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Cadre du projet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Fonctionnalités du protocole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De quoi doit être capable TBXcast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Récupération de la topologie</a:t>
            </a:r>
          </a:p>
          <a:p>
            <a:r>
              <a:rPr lang="fr-FR" dirty="0" smtClean="0"/>
              <a:t>Gestion des groupes</a:t>
            </a:r>
          </a:p>
          <a:p>
            <a:pPr lvl="1"/>
            <a:r>
              <a:rPr lang="fr-FR" dirty="0" smtClean="0"/>
              <a:t>Ajout, retrait de membres dans des groupes</a:t>
            </a:r>
          </a:p>
          <a:p>
            <a:r>
              <a:rPr lang="fr-FR" dirty="0" smtClean="0"/>
              <a:t>Création de l’arbre en fonction de la topologie et du groupe multicast concerné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Fonctionnalités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Segmentation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500" dirty="0" smtClean="0"/>
              <a:t>On a recours à la segmentation lorsque l’arbre est trop volumineux</a:t>
            </a:r>
          </a:p>
          <a:p>
            <a:r>
              <a:rPr lang="fr-FR" sz="2500" dirty="0" smtClean="0"/>
              <a:t>La difficulté est de bien diviser le paquet pour équilibrer les nouveaux entêtes</a:t>
            </a:r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 dirty="0"/>
          </a:p>
        </p:txBody>
      </p:sp>
      <p:grpSp>
        <p:nvGrpSpPr>
          <p:cNvPr id="4" name="Groupe 19"/>
          <p:cNvGrpSpPr/>
          <p:nvPr/>
        </p:nvGrpSpPr>
        <p:grpSpPr>
          <a:xfrm>
            <a:off x="3143240" y="3429000"/>
            <a:ext cx="3210096" cy="2487318"/>
            <a:chOff x="2714609" y="2714620"/>
            <a:chExt cx="3954316" cy="3063975"/>
          </a:xfrm>
        </p:grpSpPr>
        <p:sp>
          <p:nvSpPr>
            <p:cNvPr id="25" name="Ellipse 24"/>
            <p:cNvSpPr/>
            <p:nvPr/>
          </p:nvSpPr>
          <p:spPr>
            <a:xfrm>
              <a:off x="4429119" y="271462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cxnSp>
          <p:nvCxnSpPr>
            <p:cNvPr id="26" name="Connecteur droit avec flèche 25"/>
            <p:cNvCxnSpPr>
              <a:stCxn id="25" idx="3"/>
              <a:endCxn id="27" idx="7"/>
            </p:cNvCxnSpPr>
            <p:nvPr/>
          </p:nvCxnSpPr>
          <p:spPr>
            <a:xfrm rot="5400000">
              <a:off x="3783756" y="3146443"/>
              <a:ext cx="673014" cy="771569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Ellipse 26"/>
            <p:cNvSpPr/>
            <p:nvPr/>
          </p:nvSpPr>
          <p:spPr>
            <a:xfrm>
              <a:off x="3286112" y="378619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28" name="Ellipse 27"/>
            <p:cNvSpPr/>
            <p:nvPr/>
          </p:nvSpPr>
          <p:spPr>
            <a:xfrm>
              <a:off x="2714609" y="521495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A</a:t>
              </a:r>
              <a:endParaRPr lang="fr-FR" dirty="0"/>
            </a:p>
          </p:txBody>
        </p:sp>
        <p:sp>
          <p:nvSpPr>
            <p:cNvPr id="29" name="Ellipse 28"/>
            <p:cNvSpPr/>
            <p:nvPr/>
          </p:nvSpPr>
          <p:spPr>
            <a:xfrm>
              <a:off x="5572126" y="378619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30" name="Ellipse 29"/>
            <p:cNvSpPr/>
            <p:nvPr/>
          </p:nvSpPr>
          <p:spPr>
            <a:xfrm>
              <a:off x="3857617" y="521495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B</a:t>
              </a:r>
              <a:endParaRPr lang="fr-FR" dirty="0"/>
            </a:p>
          </p:txBody>
        </p:sp>
        <p:sp>
          <p:nvSpPr>
            <p:cNvPr id="31" name="Ellipse 30"/>
            <p:cNvSpPr/>
            <p:nvPr/>
          </p:nvSpPr>
          <p:spPr>
            <a:xfrm>
              <a:off x="5000623" y="521495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C</a:t>
              </a:r>
              <a:endParaRPr lang="fr-FR" dirty="0"/>
            </a:p>
          </p:txBody>
        </p:sp>
        <p:sp>
          <p:nvSpPr>
            <p:cNvPr id="32" name="Ellipse 31"/>
            <p:cNvSpPr/>
            <p:nvPr/>
          </p:nvSpPr>
          <p:spPr>
            <a:xfrm>
              <a:off x="6143631" y="521495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D</a:t>
              </a:r>
              <a:endParaRPr lang="fr-FR" dirty="0"/>
            </a:p>
          </p:txBody>
        </p:sp>
        <p:cxnSp>
          <p:nvCxnSpPr>
            <p:cNvPr id="35" name="Connecteur droit avec flèche 34"/>
            <p:cNvCxnSpPr>
              <a:stCxn id="25" idx="5"/>
              <a:endCxn id="29" idx="1"/>
            </p:cNvCxnSpPr>
            <p:nvPr/>
          </p:nvCxnSpPr>
          <p:spPr>
            <a:xfrm rot="16200000" flipH="1">
              <a:off x="4926763" y="3146443"/>
              <a:ext cx="673014" cy="771569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avec flèche 39"/>
            <p:cNvCxnSpPr>
              <a:stCxn id="27" idx="4"/>
              <a:endCxn id="28" idx="0"/>
            </p:cNvCxnSpPr>
            <p:nvPr/>
          </p:nvCxnSpPr>
          <p:spPr>
            <a:xfrm rot="5400000">
              <a:off x="2830450" y="4496641"/>
              <a:ext cx="865117" cy="571504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avec flèche 44"/>
            <p:cNvCxnSpPr>
              <a:stCxn id="27" idx="4"/>
              <a:endCxn id="30" idx="0"/>
            </p:cNvCxnSpPr>
            <p:nvPr/>
          </p:nvCxnSpPr>
          <p:spPr>
            <a:xfrm rot="16200000" flipH="1">
              <a:off x="3401955" y="4496641"/>
              <a:ext cx="865117" cy="571504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avec flèche 47"/>
            <p:cNvCxnSpPr>
              <a:stCxn id="29" idx="4"/>
              <a:endCxn id="31" idx="0"/>
            </p:cNvCxnSpPr>
            <p:nvPr/>
          </p:nvCxnSpPr>
          <p:spPr>
            <a:xfrm rot="5400000">
              <a:off x="5116467" y="4496638"/>
              <a:ext cx="865116" cy="571504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avec flèche 50"/>
            <p:cNvCxnSpPr>
              <a:stCxn id="29" idx="4"/>
              <a:endCxn id="32" idx="0"/>
            </p:cNvCxnSpPr>
            <p:nvPr/>
          </p:nvCxnSpPr>
          <p:spPr>
            <a:xfrm rot="16200000" flipH="1">
              <a:off x="5687973" y="4496641"/>
              <a:ext cx="865116" cy="571504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21"/>
          <p:cNvGrpSpPr/>
          <p:nvPr/>
        </p:nvGrpSpPr>
        <p:grpSpPr>
          <a:xfrm>
            <a:off x="1214414" y="3429000"/>
            <a:ext cx="6072229" cy="2529265"/>
            <a:chOff x="831995" y="2714620"/>
            <a:chExt cx="7480005" cy="3115647"/>
          </a:xfrm>
        </p:grpSpPr>
        <p:sp>
          <p:nvSpPr>
            <p:cNvPr id="23" name="Ellipse 22"/>
            <p:cNvSpPr/>
            <p:nvPr/>
          </p:nvSpPr>
          <p:spPr>
            <a:xfrm>
              <a:off x="2546507" y="271462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cxnSp>
          <p:nvCxnSpPr>
            <p:cNvPr id="24" name="Connecteur droit avec flèche 23"/>
            <p:cNvCxnSpPr>
              <a:stCxn id="23" idx="3"/>
              <a:endCxn id="33" idx="7"/>
            </p:cNvCxnSpPr>
            <p:nvPr/>
          </p:nvCxnSpPr>
          <p:spPr>
            <a:xfrm rot="5400000">
              <a:off x="1901143" y="3146442"/>
              <a:ext cx="673014" cy="771569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Ellipse 32"/>
            <p:cNvSpPr/>
            <p:nvPr/>
          </p:nvSpPr>
          <p:spPr>
            <a:xfrm>
              <a:off x="1403499" y="378619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34" name="Ellipse 33"/>
            <p:cNvSpPr/>
            <p:nvPr/>
          </p:nvSpPr>
          <p:spPr>
            <a:xfrm>
              <a:off x="831995" y="521495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A</a:t>
              </a:r>
              <a:endParaRPr lang="fr-FR" dirty="0"/>
            </a:p>
          </p:txBody>
        </p:sp>
        <p:sp>
          <p:nvSpPr>
            <p:cNvPr id="36" name="Ellipse 35"/>
            <p:cNvSpPr/>
            <p:nvPr/>
          </p:nvSpPr>
          <p:spPr>
            <a:xfrm>
              <a:off x="3689514" y="378619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37" name="Ellipse 36"/>
            <p:cNvSpPr/>
            <p:nvPr/>
          </p:nvSpPr>
          <p:spPr>
            <a:xfrm>
              <a:off x="3118010" y="521495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C</a:t>
              </a:r>
              <a:endParaRPr lang="fr-FR" dirty="0"/>
            </a:p>
          </p:txBody>
        </p:sp>
        <p:cxnSp>
          <p:nvCxnSpPr>
            <p:cNvPr id="38" name="Connecteur droit avec flèche 37"/>
            <p:cNvCxnSpPr>
              <a:stCxn id="23" idx="5"/>
              <a:endCxn id="36" idx="1"/>
            </p:cNvCxnSpPr>
            <p:nvPr/>
          </p:nvCxnSpPr>
          <p:spPr>
            <a:xfrm rot="16200000" flipH="1">
              <a:off x="3044150" y="3146443"/>
              <a:ext cx="673014" cy="771569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avec flèche 38"/>
            <p:cNvCxnSpPr>
              <a:stCxn id="33" idx="4"/>
              <a:endCxn id="34" idx="0"/>
            </p:cNvCxnSpPr>
            <p:nvPr/>
          </p:nvCxnSpPr>
          <p:spPr>
            <a:xfrm rot="5400000">
              <a:off x="947836" y="4496641"/>
              <a:ext cx="865117" cy="571504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avec flèche 40"/>
            <p:cNvCxnSpPr>
              <a:stCxn id="36" idx="4"/>
              <a:endCxn id="37" idx="0"/>
            </p:cNvCxnSpPr>
            <p:nvPr/>
          </p:nvCxnSpPr>
          <p:spPr>
            <a:xfrm rot="5400000">
              <a:off x="3233851" y="4496641"/>
              <a:ext cx="865117" cy="571504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Ellipse 41"/>
            <p:cNvSpPr/>
            <p:nvPr/>
          </p:nvSpPr>
          <p:spPr>
            <a:xfrm>
              <a:off x="6072196" y="271462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cxnSp>
          <p:nvCxnSpPr>
            <p:cNvPr id="43" name="Connecteur droit avec flèche 42"/>
            <p:cNvCxnSpPr>
              <a:stCxn id="42" idx="3"/>
              <a:endCxn id="44" idx="7"/>
            </p:cNvCxnSpPr>
            <p:nvPr/>
          </p:nvCxnSpPr>
          <p:spPr>
            <a:xfrm rot="5400000">
              <a:off x="5426832" y="3146443"/>
              <a:ext cx="673014" cy="771569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Ellipse 43"/>
            <p:cNvSpPr/>
            <p:nvPr/>
          </p:nvSpPr>
          <p:spPr>
            <a:xfrm>
              <a:off x="4929187" y="378619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46" name="Ellipse 45"/>
            <p:cNvSpPr/>
            <p:nvPr/>
          </p:nvSpPr>
          <p:spPr>
            <a:xfrm>
              <a:off x="7215202" y="378619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47" name="Ellipse 46"/>
            <p:cNvSpPr/>
            <p:nvPr/>
          </p:nvSpPr>
          <p:spPr>
            <a:xfrm>
              <a:off x="5495999" y="5266623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B</a:t>
              </a:r>
              <a:endParaRPr lang="fr-FR" dirty="0"/>
            </a:p>
          </p:txBody>
        </p:sp>
        <p:sp>
          <p:nvSpPr>
            <p:cNvPr id="49" name="Ellipse 48"/>
            <p:cNvSpPr/>
            <p:nvPr/>
          </p:nvSpPr>
          <p:spPr>
            <a:xfrm>
              <a:off x="7786706" y="521495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D</a:t>
              </a:r>
              <a:endParaRPr lang="fr-FR" dirty="0"/>
            </a:p>
          </p:txBody>
        </p:sp>
        <p:cxnSp>
          <p:nvCxnSpPr>
            <p:cNvPr id="50" name="Connecteur droit avec flèche 49"/>
            <p:cNvCxnSpPr>
              <a:stCxn id="42" idx="5"/>
              <a:endCxn id="46" idx="1"/>
            </p:cNvCxnSpPr>
            <p:nvPr/>
          </p:nvCxnSpPr>
          <p:spPr>
            <a:xfrm rot="16200000" flipH="1">
              <a:off x="6569838" y="3146443"/>
              <a:ext cx="673014" cy="771569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avec flèche 51"/>
            <p:cNvCxnSpPr>
              <a:stCxn id="44" idx="4"/>
              <a:endCxn id="47" idx="0"/>
            </p:cNvCxnSpPr>
            <p:nvPr/>
          </p:nvCxnSpPr>
          <p:spPr>
            <a:xfrm rot="16200000" flipH="1">
              <a:off x="5016846" y="4524822"/>
              <a:ext cx="916789" cy="56681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avec flèche 52"/>
            <p:cNvCxnSpPr>
              <a:stCxn id="46" idx="4"/>
              <a:endCxn id="49" idx="0"/>
            </p:cNvCxnSpPr>
            <p:nvPr/>
          </p:nvCxnSpPr>
          <p:spPr>
            <a:xfrm rot="16200000" flipH="1">
              <a:off x="7331047" y="4496641"/>
              <a:ext cx="865116" cy="571504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e 53"/>
          <p:cNvGrpSpPr/>
          <p:nvPr/>
        </p:nvGrpSpPr>
        <p:grpSpPr>
          <a:xfrm>
            <a:off x="1214414" y="3429000"/>
            <a:ext cx="6070033" cy="2529265"/>
            <a:chOff x="831994" y="2714620"/>
            <a:chExt cx="7477299" cy="3115647"/>
          </a:xfrm>
        </p:grpSpPr>
        <p:sp>
          <p:nvSpPr>
            <p:cNvPr id="55" name="Ellipse 54"/>
            <p:cNvSpPr/>
            <p:nvPr/>
          </p:nvSpPr>
          <p:spPr>
            <a:xfrm>
              <a:off x="2591995" y="271462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cxnSp>
          <p:nvCxnSpPr>
            <p:cNvPr id="56" name="Connecteur droit avec flèche 55"/>
            <p:cNvCxnSpPr>
              <a:stCxn id="55" idx="3"/>
              <a:endCxn id="57" idx="7"/>
            </p:cNvCxnSpPr>
            <p:nvPr/>
          </p:nvCxnSpPr>
          <p:spPr>
            <a:xfrm rot="5400000">
              <a:off x="1909920" y="3094162"/>
              <a:ext cx="657446" cy="860561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Ellipse 56"/>
            <p:cNvSpPr/>
            <p:nvPr/>
          </p:nvSpPr>
          <p:spPr>
            <a:xfrm>
              <a:off x="1359994" y="377062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R1</a:t>
              </a:r>
              <a:endParaRPr lang="fr-FR" dirty="0"/>
            </a:p>
          </p:txBody>
        </p:sp>
        <p:sp>
          <p:nvSpPr>
            <p:cNvPr id="58" name="Ellipse 57"/>
            <p:cNvSpPr/>
            <p:nvPr/>
          </p:nvSpPr>
          <p:spPr>
            <a:xfrm>
              <a:off x="831994" y="5178623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A</a:t>
              </a:r>
              <a:endParaRPr lang="fr-FR" dirty="0"/>
            </a:p>
          </p:txBody>
        </p:sp>
        <p:sp>
          <p:nvSpPr>
            <p:cNvPr id="59" name="Ellipse 58"/>
            <p:cNvSpPr/>
            <p:nvPr/>
          </p:nvSpPr>
          <p:spPr>
            <a:xfrm>
              <a:off x="1975002" y="521495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B</a:t>
              </a:r>
              <a:endParaRPr lang="fr-FR" dirty="0"/>
            </a:p>
          </p:txBody>
        </p:sp>
        <p:cxnSp>
          <p:nvCxnSpPr>
            <p:cNvPr id="60" name="Connecteur droit avec flèche 59"/>
            <p:cNvCxnSpPr>
              <a:stCxn id="57" idx="4"/>
              <a:endCxn id="58" idx="0"/>
            </p:cNvCxnSpPr>
            <p:nvPr/>
          </p:nvCxnSpPr>
          <p:spPr>
            <a:xfrm rot="5400000">
              <a:off x="936464" y="4492443"/>
              <a:ext cx="844358" cy="528000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eur droit avec flèche 60"/>
            <p:cNvCxnSpPr>
              <a:stCxn id="57" idx="4"/>
              <a:endCxn id="59" idx="0"/>
            </p:cNvCxnSpPr>
            <p:nvPr/>
          </p:nvCxnSpPr>
          <p:spPr>
            <a:xfrm rot="16200000" flipH="1">
              <a:off x="1489803" y="4467104"/>
              <a:ext cx="880686" cy="615008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Ellipse 61"/>
            <p:cNvSpPr/>
            <p:nvPr/>
          </p:nvSpPr>
          <p:spPr>
            <a:xfrm>
              <a:off x="6111998" y="2714620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sp>
          <p:nvSpPr>
            <p:cNvPr id="63" name="Ellipse 62"/>
            <p:cNvSpPr/>
            <p:nvPr/>
          </p:nvSpPr>
          <p:spPr>
            <a:xfrm>
              <a:off x="7255999" y="3770621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R2</a:t>
              </a:r>
              <a:endParaRPr lang="fr-FR" dirty="0"/>
            </a:p>
          </p:txBody>
        </p:sp>
        <p:sp>
          <p:nvSpPr>
            <p:cNvPr id="64" name="Ellipse 63"/>
            <p:cNvSpPr/>
            <p:nvPr/>
          </p:nvSpPr>
          <p:spPr>
            <a:xfrm>
              <a:off x="6639998" y="5266623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C</a:t>
              </a:r>
              <a:endParaRPr lang="fr-FR" dirty="0"/>
            </a:p>
          </p:txBody>
        </p:sp>
        <p:sp>
          <p:nvSpPr>
            <p:cNvPr id="65" name="Ellipse 64"/>
            <p:cNvSpPr/>
            <p:nvPr/>
          </p:nvSpPr>
          <p:spPr>
            <a:xfrm>
              <a:off x="7783999" y="5178623"/>
              <a:ext cx="525294" cy="563644"/>
            </a:xfrm>
            <a:prstGeom prst="ellipse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92500" lnSpcReduction="20000"/>
            </a:bodyPr>
            <a:lstStyle/>
            <a:p>
              <a:pPr algn="ctr"/>
              <a:r>
                <a:rPr lang="fr-FR" dirty="0" smtClean="0"/>
                <a:t>D</a:t>
              </a:r>
              <a:endParaRPr lang="fr-FR" dirty="0"/>
            </a:p>
          </p:txBody>
        </p:sp>
        <p:cxnSp>
          <p:nvCxnSpPr>
            <p:cNvPr id="66" name="Connecteur droit avec flèche 65"/>
            <p:cNvCxnSpPr>
              <a:stCxn id="62" idx="5"/>
              <a:endCxn id="63" idx="1"/>
            </p:cNvCxnSpPr>
            <p:nvPr/>
          </p:nvCxnSpPr>
          <p:spPr>
            <a:xfrm rot="16200000" flipH="1">
              <a:off x="6617922" y="3138161"/>
              <a:ext cx="657446" cy="772561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cteur droit avec flèche 66"/>
            <p:cNvCxnSpPr>
              <a:stCxn id="63" idx="4"/>
              <a:endCxn id="64" idx="0"/>
            </p:cNvCxnSpPr>
            <p:nvPr/>
          </p:nvCxnSpPr>
          <p:spPr>
            <a:xfrm rot="5400000">
              <a:off x="6744468" y="4492443"/>
              <a:ext cx="932358" cy="616000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eur droit avec flèche 67"/>
            <p:cNvCxnSpPr>
              <a:stCxn id="63" idx="4"/>
              <a:endCxn id="65" idx="0"/>
            </p:cNvCxnSpPr>
            <p:nvPr/>
          </p:nvCxnSpPr>
          <p:spPr>
            <a:xfrm rot="16200000" flipH="1">
              <a:off x="7360468" y="4492443"/>
              <a:ext cx="844358" cy="528000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Espace réservé du pied de page 5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9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Fonctionnalités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Déploiement sur le réseau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Routage des paquets : mise à jour de l’arbre et renvoi au routeur suivant</a:t>
            </a:r>
          </a:p>
          <a:p>
            <a:r>
              <a:rPr lang="fr-FR" dirty="0" smtClean="0"/>
              <a:t>Fonctionnement sur un réseau hétérogène</a:t>
            </a:r>
          </a:p>
          <a:p>
            <a:pPr lvl="1"/>
            <a:r>
              <a:rPr lang="fr-FR" dirty="0" smtClean="0"/>
              <a:t>Certains routeurs ne « comprennent » pas TBXcast</a:t>
            </a: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14</a:t>
            </a:fld>
            <a:endParaRPr lang="fr-BE"/>
          </a:p>
        </p:txBody>
      </p:sp>
      <p:sp>
        <p:nvSpPr>
          <p:cNvPr id="32" name="Espace réservé du pied de page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33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Fonctionnalités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Qualité de Service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«</a:t>
            </a:r>
            <a:r>
              <a:rPr lang="fr-FR" dirty="0" err="1" smtClean="0"/>
              <a:t>QoS</a:t>
            </a:r>
            <a:r>
              <a:rPr lang="fr-FR" dirty="0" smtClean="0"/>
              <a:t> » permet un ajustement de la communication en fonction de paramètres</a:t>
            </a:r>
          </a:p>
          <a:p>
            <a:pPr lvl="1"/>
            <a:r>
              <a:rPr lang="fr-FR" dirty="0" smtClean="0"/>
              <a:t>Délai</a:t>
            </a:r>
          </a:p>
          <a:p>
            <a:pPr lvl="1"/>
            <a:r>
              <a:rPr lang="fr-FR" dirty="0" smtClean="0"/>
              <a:t>Variation de délai</a:t>
            </a:r>
          </a:p>
          <a:p>
            <a:pPr lvl="1"/>
            <a:r>
              <a:rPr lang="fr-FR" dirty="0" smtClean="0"/>
              <a:t>Perte d’information</a:t>
            </a:r>
          </a:p>
          <a:p>
            <a:r>
              <a:rPr lang="fr-FR" dirty="0" smtClean="0"/>
              <a:t>Concrètement, cela est réalisé par un arbre enrichi dont la création intègre des contraintes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Fonctionnalités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Architecture de TBXcast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Aspect modulaire de l’architecture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Décomposition en trois principaux modules</a:t>
            </a:r>
          </a:p>
          <a:p>
            <a:pPr lvl="1"/>
            <a:r>
              <a:rPr lang="fr-FR" dirty="0" smtClean="0"/>
              <a:t>La librairie LibTBXcast, implémentée à la source</a:t>
            </a:r>
          </a:p>
          <a:p>
            <a:pPr lvl="2"/>
            <a:r>
              <a:rPr lang="fr-FR" dirty="0" smtClean="0"/>
              <a:t>Récupère la topologie, construit l’arbre, gère les groupes</a:t>
            </a:r>
          </a:p>
          <a:p>
            <a:pPr lvl="1"/>
            <a:r>
              <a:rPr lang="fr-FR" dirty="0" smtClean="0"/>
              <a:t>Driver TBXcast</a:t>
            </a:r>
          </a:p>
          <a:p>
            <a:pPr lvl="2"/>
            <a:r>
              <a:rPr lang="fr-FR" dirty="0" smtClean="0"/>
              <a:t>Code noyau présent sur les routeurs</a:t>
            </a:r>
          </a:p>
          <a:p>
            <a:pPr lvl="1"/>
            <a:r>
              <a:rPr lang="fr-FR" dirty="0" smtClean="0"/>
              <a:t>Application de test : </a:t>
            </a:r>
            <a:r>
              <a:rPr lang="fr-FR" dirty="0" err="1" smtClean="0"/>
              <a:t>TBXtest</a:t>
            </a:r>
            <a:endParaRPr lang="fr-FR" dirty="0" smtClean="0"/>
          </a:p>
          <a:p>
            <a:pPr lvl="2"/>
            <a:r>
              <a:rPr lang="fr-FR" dirty="0" smtClean="0"/>
              <a:t>Réalise le simple envoi d’un paquet à un groupe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Architecture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à coins arrondis 10"/>
          <p:cNvSpPr/>
          <p:nvPr/>
        </p:nvSpPr>
        <p:spPr>
          <a:xfrm>
            <a:off x="3357554" y="3000372"/>
            <a:ext cx="3786214" cy="2286016"/>
          </a:xfrm>
          <a:prstGeom prst="roundRect">
            <a:avLst>
              <a:gd name="adj" fmla="val 986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fr-FR" dirty="0" smtClean="0"/>
              <a:t>Noyau NetBSD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5572132" y="3714752"/>
            <a:ext cx="1214446" cy="785818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Fonctions NetBSD</a:t>
            </a:r>
            <a:endParaRPr lang="fr-FR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1214414" y="3571876"/>
            <a:ext cx="1500198" cy="10001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Carte réseau virtuelle</a:t>
            </a:r>
            <a:endParaRPr lang="fr-FR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1000100" y="2357430"/>
            <a:ext cx="1928826" cy="42862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LibTBXcast</a:t>
            </a:r>
            <a:endParaRPr lang="fr-FR" dirty="0"/>
          </a:p>
        </p:txBody>
      </p:sp>
      <p:sp>
        <p:nvSpPr>
          <p:cNvPr id="17" name="Rectangle à coins arrondis 16"/>
          <p:cNvSpPr/>
          <p:nvPr/>
        </p:nvSpPr>
        <p:spPr>
          <a:xfrm>
            <a:off x="928662" y="1285860"/>
            <a:ext cx="2071702" cy="428628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Application source</a:t>
            </a:r>
            <a:endParaRPr lang="fr-FR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4786314" y="1285860"/>
            <a:ext cx="2714644" cy="428628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Application destinataire</a:t>
            </a:r>
            <a:endParaRPr lang="fr-FR" dirty="0"/>
          </a:p>
        </p:txBody>
      </p:sp>
      <p:sp>
        <p:nvSpPr>
          <p:cNvPr id="19" name="Rectangle à coins arrondis 18"/>
          <p:cNvSpPr/>
          <p:nvPr/>
        </p:nvSpPr>
        <p:spPr>
          <a:xfrm>
            <a:off x="5429256" y="5893611"/>
            <a:ext cx="1571636" cy="750099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Carte réseau (hardware)</a:t>
            </a:r>
            <a:endParaRPr lang="fr-FR" dirty="0"/>
          </a:p>
        </p:txBody>
      </p:sp>
      <p:sp>
        <p:nvSpPr>
          <p:cNvPr id="20" name="Flèche droite rayée 19"/>
          <p:cNvSpPr/>
          <p:nvPr/>
        </p:nvSpPr>
        <p:spPr>
          <a:xfrm>
            <a:off x="2357422" y="6357958"/>
            <a:ext cx="3071834" cy="285752"/>
          </a:xfrm>
          <a:prstGeom prst="stripedRightArrow">
            <a:avLst>
              <a:gd name="adj1" fmla="val 24400"/>
              <a:gd name="adj2" fmla="val 596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droite rayée 20"/>
          <p:cNvSpPr/>
          <p:nvPr/>
        </p:nvSpPr>
        <p:spPr>
          <a:xfrm>
            <a:off x="7000892" y="6357958"/>
            <a:ext cx="1500198" cy="285752"/>
          </a:xfrm>
          <a:prstGeom prst="stripedRightArrow">
            <a:avLst>
              <a:gd name="adj1" fmla="val 24400"/>
              <a:gd name="adj2" fmla="val 596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18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25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Architecture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  <p:sp>
        <p:nvSpPr>
          <p:cNvPr id="26" name="Titre 1"/>
          <p:cNvSpPr txBox="1">
            <a:spLocks/>
          </p:cNvSpPr>
          <p:nvPr/>
        </p:nvSpPr>
        <p:spPr>
          <a:xfrm>
            <a:off x="285720" y="357166"/>
            <a:ext cx="8572560" cy="560406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Composants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3643306" y="3571876"/>
            <a:ext cx="1357322" cy="107157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Driver TBXcast</a:t>
            </a:r>
            <a:endParaRPr lang="fr-FR" dirty="0"/>
          </a:p>
        </p:txBody>
      </p:sp>
      <p:sp>
        <p:nvSpPr>
          <p:cNvPr id="27" name="Rectangle à coins arrondis 26"/>
          <p:cNvSpPr/>
          <p:nvPr/>
        </p:nvSpPr>
        <p:spPr>
          <a:xfrm>
            <a:off x="3643306" y="3643314"/>
            <a:ext cx="214314" cy="857256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fr-FR" sz="1600" dirty="0" smtClean="0"/>
              <a:t>Interface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4" grpId="0" animBg="1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/>
          <p:cNvGrpSpPr/>
          <p:nvPr/>
        </p:nvGrpSpPr>
        <p:grpSpPr>
          <a:xfrm>
            <a:off x="928662" y="1285860"/>
            <a:ext cx="7572428" cy="5357850"/>
            <a:chOff x="928662" y="785794"/>
            <a:chExt cx="7572428" cy="5357850"/>
          </a:xfrm>
        </p:grpSpPr>
        <p:sp>
          <p:nvSpPr>
            <p:cNvPr id="2" name="Rectangle à coins arrondis 1"/>
            <p:cNvSpPr/>
            <p:nvPr/>
          </p:nvSpPr>
          <p:spPr>
            <a:xfrm>
              <a:off x="3357554" y="2500306"/>
              <a:ext cx="3786214" cy="2286016"/>
            </a:xfrm>
            <a:prstGeom prst="roundRect">
              <a:avLst>
                <a:gd name="adj" fmla="val 9867"/>
              </a:avLst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fr-FR" dirty="0" smtClean="0"/>
                <a:t>Noyau NetBSD</a:t>
              </a:r>
              <a:endParaRPr lang="fr-FR" dirty="0"/>
            </a:p>
          </p:txBody>
        </p:sp>
        <p:sp>
          <p:nvSpPr>
            <p:cNvPr id="3" name="Rectangle à coins arrondis 2"/>
            <p:cNvSpPr/>
            <p:nvPr/>
          </p:nvSpPr>
          <p:spPr>
            <a:xfrm>
              <a:off x="5572132" y="3214686"/>
              <a:ext cx="1214446" cy="785818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Fonctions NetBSD</a:t>
              </a:r>
              <a:endParaRPr lang="fr-FR" dirty="0"/>
            </a:p>
          </p:txBody>
        </p:sp>
        <p:sp>
          <p:nvSpPr>
            <p:cNvPr id="4" name="Rectangle à coins arrondis 3"/>
            <p:cNvSpPr/>
            <p:nvPr/>
          </p:nvSpPr>
          <p:spPr>
            <a:xfrm>
              <a:off x="3643306" y="3071810"/>
              <a:ext cx="1357322" cy="107157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Driver TBXcast</a:t>
              </a:r>
              <a:endParaRPr lang="fr-FR" dirty="0"/>
            </a:p>
          </p:txBody>
        </p:sp>
        <p:sp>
          <p:nvSpPr>
            <p:cNvPr id="5" name="Rectangle à coins arrondis 4"/>
            <p:cNvSpPr/>
            <p:nvPr/>
          </p:nvSpPr>
          <p:spPr>
            <a:xfrm>
              <a:off x="3643306" y="3143248"/>
              <a:ext cx="214314" cy="857256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fr-FR" sz="1600" dirty="0" smtClean="0"/>
                <a:t>Interface</a:t>
              </a:r>
              <a:endParaRPr lang="fr-FR" sz="1600" dirty="0"/>
            </a:p>
          </p:txBody>
        </p:sp>
        <p:sp>
          <p:nvSpPr>
            <p:cNvPr id="6" name="Rectangle à coins arrondis 5"/>
            <p:cNvSpPr/>
            <p:nvPr/>
          </p:nvSpPr>
          <p:spPr>
            <a:xfrm>
              <a:off x="1214414" y="3071810"/>
              <a:ext cx="1500198" cy="100013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Carte réseau virtuelle</a:t>
              </a:r>
              <a:endParaRPr lang="fr-FR" dirty="0"/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1000100" y="1857364"/>
              <a:ext cx="1928826" cy="42862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LibTBXcast</a:t>
              </a:r>
              <a:endParaRPr lang="fr-FR" dirty="0"/>
            </a:p>
          </p:txBody>
        </p:sp>
        <p:sp>
          <p:nvSpPr>
            <p:cNvPr id="8" name="Rectangle à coins arrondis 7"/>
            <p:cNvSpPr/>
            <p:nvPr/>
          </p:nvSpPr>
          <p:spPr>
            <a:xfrm>
              <a:off x="928662" y="785794"/>
              <a:ext cx="2071702" cy="428628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source</a:t>
              </a:r>
              <a:endParaRPr lang="fr-FR" dirty="0"/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5429256" y="5393545"/>
              <a:ext cx="1571636" cy="75009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Carte réseau (hardware)</a:t>
              </a:r>
              <a:endParaRPr lang="fr-FR" dirty="0"/>
            </a:p>
          </p:txBody>
        </p:sp>
        <p:cxnSp>
          <p:nvCxnSpPr>
            <p:cNvPr id="12" name="Connecteur droit avec flèche 11"/>
            <p:cNvCxnSpPr>
              <a:stCxn id="8" idx="2"/>
              <a:endCxn id="7" idx="0"/>
            </p:cNvCxnSpPr>
            <p:nvPr/>
          </p:nvCxnSpPr>
          <p:spPr>
            <a:xfrm rot="5400000">
              <a:off x="1643042" y="1535893"/>
              <a:ext cx="642942" cy="1588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>
              <a:stCxn id="7" idx="2"/>
              <a:endCxn id="6" idx="0"/>
            </p:cNvCxnSpPr>
            <p:nvPr/>
          </p:nvCxnSpPr>
          <p:spPr>
            <a:xfrm rot="5400000">
              <a:off x="1571604" y="2678901"/>
              <a:ext cx="785818" cy="1588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/>
            <p:cNvCxnSpPr>
              <a:stCxn id="6" idx="3"/>
              <a:endCxn id="5" idx="1"/>
            </p:cNvCxnSpPr>
            <p:nvPr/>
          </p:nvCxnSpPr>
          <p:spPr>
            <a:xfrm>
              <a:off x="2714612" y="3571876"/>
              <a:ext cx="928694" cy="1588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Flèche droite rayée 38"/>
            <p:cNvSpPr/>
            <p:nvPr/>
          </p:nvSpPr>
          <p:spPr>
            <a:xfrm>
              <a:off x="2357422" y="5857892"/>
              <a:ext cx="3071834" cy="285752"/>
            </a:xfrm>
            <a:prstGeom prst="stripedRightArrow">
              <a:avLst>
                <a:gd name="adj1" fmla="val 24400"/>
                <a:gd name="adj2" fmla="val 596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Flèche droite rayée 39"/>
            <p:cNvSpPr/>
            <p:nvPr/>
          </p:nvSpPr>
          <p:spPr>
            <a:xfrm>
              <a:off x="7000892" y="5857892"/>
              <a:ext cx="1500198" cy="285752"/>
            </a:xfrm>
            <a:prstGeom prst="stripedRightArrow">
              <a:avLst>
                <a:gd name="adj1" fmla="val 24400"/>
                <a:gd name="adj2" fmla="val 596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 </a:t>
              </a:r>
              <a:endParaRPr lang="fr-FR" dirty="0"/>
            </a:p>
          </p:txBody>
        </p:sp>
        <p:cxnSp>
          <p:nvCxnSpPr>
            <p:cNvPr id="41" name="Connecteur droit avec flèche 40"/>
            <p:cNvCxnSpPr>
              <a:stCxn id="4" idx="3"/>
              <a:endCxn id="3" idx="1"/>
            </p:cNvCxnSpPr>
            <p:nvPr/>
          </p:nvCxnSpPr>
          <p:spPr>
            <a:xfrm>
              <a:off x="5000628" y="3607595"/>
              <a:ext cx="571504" cy="1588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Connecteur droit avec flèche 44"/>
            <p:cNvCxnSpPr>
              <a:stCxn id="3" idx="2"/>
              <a:endCxn id="10" idx="0"/>
            </p:cNvCxnSpPr>
            <p:nvPr/>
          </p:nvCxnSpPr>
          <p:spPr>
            <a:xfrm rot="16200000" flipH="1">
              <a:off x="5500694" y="4679164"/>
              <a:ext cx="1393041" cy="35719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Rectangle à coins arrondis 48"/>
            <p:cNvSpPr/>
            <p:nvPr/>
          </p:nvSpPr>
          <p:spPr>
            <a:xfrm>
              <a:off x="4786314" y="785794"/>
              <a:ext cx="2714644" cy="428628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destinataire</a:t>
              </a:r>
              <a:endParaRPr lang="fr-FR" dirty="0"/>
            </a:p>
          </p:txBody>
        </p:sp>
      </p:grp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19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285720" y="357166"/>
            <a:ext cx="8572560" cy="560406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Envoi d’un paquet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2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Architecture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projet TBXcast a pour objectif la création d’un nouveau protocole de routage</a:t>
            </a:r>
          </a:p>
          <a:p>
            <a:pPr lvl="1"/>
            <a:r>
              <a:rPr lang="fr-FR" dirty="0" smtClean="0"/>
              <a:t>Projet bas niveau</a:t>
            </a:r>
          </a:p>
          <a:p>
            <a:pPr lvl="2"/>
            <a:r>
              <a:rPr lang="fr-FR" dirty="0" smtClean="0"/>
              <a:t>Modification du noyau du système NetBSD</a:t>
            </a:r>
          </a:p>
          <a:p>
            <a:pPr lvl="1"/>
            <a:r>
              <a:rPr lang="fr-FR" dirty="0" smtClean="0"/>
              <a:t>Projet réseau</a:t>
            </a:r>
          </a:p>
          <a:p>
            <a:pPr lvl="2"/>
            <a:r>
              <a:rPr lang="fr-FR" dirty="0" smtClean="0"/>
              <a:t>Nécessité d’une plateforme de test, sous IPv6</a:t>
            </a:r>
          </a:p>
          <a:p>
            <a:pPr lvl="1"/>
            <a:r>
              <a:rPr lang="fr-FR" dirty="0" smtClean="0"/>
              <a:t>Projet basé sur l’existant</a:t>
            </a:r>
          </a:p>
          <a:p>
            <a:pPr lvl="2"/>
            <a:r>
              <a:rPr lang="fr-FR" dirty="0" smtClean="0"/>
              <a:t>Etude approfondie du protocole Xcast</a:t>
            </a:r>
          </a:p>
          <a:p>
            <a:pPr lvl="1"/>
            <a:r>
              <a:rPr lang="fr-FR" dirty="0" smtClean="0"/>
              <a:t>Projet en sa 2</a:t>
            </a:r>
            <a:r>
              <a:rPr lang="fr-FR" baseline="30000" dirty="0" smtClean="0"/>
              <a:t>ème</a:t>
            </a:r>
            <a:r>
              <a:rPr lang="fr-FR" dirty="0" smtClean="0"/>
              <a:t> année de vie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20</a:t>
            </a:fld>
            <a:endParaRPr lang="fr-BE"/>
          </a:p>
        </p:txBody>
      </p:sp>
      <p:grpSp>
        <p:nvGrpSpPr>
          <p:cNvPr id="19" name="Groupe 18"/>
          <p:cNvGrpSpPr/>
          <p:nvPr/>
        </p:nvGrpSpPr>
        <p:grpSpPr>
          <a:xfrm>
            <a:off x="928662" y="1285860"/>
            <a:ext cx="7572428" cy="5357850"/>
            <a:chOff x="928662" y="785794"/>
            <a:chExt cx="7572428" cy="5357850"/>
          </a:xfrm>
        </p:grpSpPr>
        <p:sp>
          <p:nvSpPr>
            <p:cNvPr id="2" name="Rectangle à coins arrondis 1"/>
            <p:cNvSpPr/>
            <p:nvPr/>
          </p:nvSpPr>
          <p:spPr>
            <a:xfrm>
              <a:off x="3357554" y="2500306"/>
              <a:ext cx="3786214" cy="2286016"/>
            </a:xfrm>
            <a:prstGeom prst="roundRect">
              <a:avLst>
                <a:gd name="adj" fmla="val 9867"/>
              </a:avLst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fr-FR" dirty="0" smtClean="0"/>
                <a:t>Noyau NetBSD</a:t>
              </a:r>
              <a:endParaRPr lang="fr-FR" dirty="0"/>
            </a:p>
          </p:txBody>
        </p:sp>
        <p:sp>
          <p:nvSpPr>
            <p:cNvPr id="3" name="Rectangle à coins arrondis 2"/>
            <p:cNvSpPr/>
            <p:nvPr/>
          </p:nvSpPr>
          <p:spPr>
            <a:xfrm>
              <a:off x="5572132" y="3214686"/>
              <a:ext cx="1214446" cy="785818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Fonctions NetBSD</a:t>
              </a:r>
              <a:endParaRPr lang="fr-FR" dirty="0"/>
            </a:p>
          </p:txBody>
        </p:sp>
        <p:sp>
          <p:nvSpPr>
            <p:cNvPr id="4" name="Rectangle à coins arrondis 3"/>
            <p:cNvSpPr/>
            <p:nvPr/>
          </p:nvSpPr>
          <p:spPr>
            <a:xfrm>
              <a:off x="3643306" y="3071810"/>
              <a:ext cx="1357322" cy="107157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Driver TBXcast</a:t>
              </a:r>
              <a:endParaRPr lang="fr-FR" dirty="0"/>
            </a:p>
          </p:txBody>
        </p:sp>
        <p:sp>
          <p:nvSpPr>
            <p:cNvPr id="5" name="Rectangle à coins arrondis 4"/>
            <p:cNvSpPr/>
            <p:nvPr/>
          </p:nvSpPr>
          <p:spPr>
            <a:xfrm>
              <a:off x="3643306" y="3143248"/>
              <a:ext cx="214314" cy="857256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fr-FR" sz="1600" dirty="0" smtClean="0"/>
                <a:t>Interface</a:t>
              </a:r>
              <a:endParaRPr lang="fr-FR" sz="1600" dirty="0"/>
            </a:p>
          </p:txBody>
        </p:sp>
        <p:sp>
          <p:nvSpPr>
            <p:cNvPr id="6" name="Rectangle à coins arrondis 5"/>
            <p:cNvSpPr/>
            <p:nvPr/>
          </p:nvSpPr>
          <p:spPr>
            <a:xfrm>
              <a:off x="1214414" y="3071810"/>
              <a:ext cx="1500198" cy="100013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Carte réseau virtuelle</a:t>
              </a:r>
              <a:endParaRPr lang="fr-FR" dirty="0"/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1000100" y="1857364"/>
              <a:ext cx="1928826" cy="42862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LibTBXcast</a:t>
              </a:r>
              <a:endParaRPr lang="fr-FR" dirty="0"/>
            </a:p>
          </p:txBody>
        </p:sp>
        <p:sp>
          <p:nvSpPr>
            <p:cNvPr id="8" name="Rectangle à coins arrondis 7"/>
            <p:cNvSpPr/>
            <p:nvPr/>
          </p:nvSpPr>
          <p:spPr>
            <a:xfrm>
              <a:off x="928662" y="785794"/>
              <a:ext cx="2071702" cy="428628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source</a:t>
              </a:r>
              <a:endParaRPr lang="fr-FR" dirty="0"/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4786314" y="785794"/>
              <a:ext cx="2714644" cy="428628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destinataire</a:t>
              </a:r>
              <a:endParaRPr lang="fr-FR" dirty="0"/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5429256" y="5393545"/>
              <a:ext cx="1571636" cy="75009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Carte réseau (hardware)</a:t>
              </a:r>
              <a:endParaRPr lang="fr-FR" dirty="0"/>
            </a:p>
          </p:txBody>
        </p:sp>
        <p:cxnSp>
          <p:nvCxnSpPr>
            <p:cNvPr id="28" name="Connecteur droit avec flèche 27"/>
            <p:cNvCxnSpPr>
              <a:stCxn id="6" idx="3"/>
              <a:endCxn id="5" idx="1"/>
            </p:cNvCxnSpPr>
            <p:nvPr/>
          </p:nvCxnSpPr>
          <p:spPr>
            <a:xfrm>
              <a:off x="2714612" y="3571876"/>
              <a:ext cx="928694" cy="1588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Flèche droite rayée 38"/>
            <p:cNvSpPr/>
            <p:nvPr/>
          </p:nvSpPr>
          <p:spPr>
            <a:xfrm>
              <a:off x="2357422" y="5857892"/>
              <a:ext cx="3071834" cy="285752"/>
            </a:xfrm>
            <a:prstGeom prst="stripedRightArrow">
              <a:avLst>
                <a:gd name="adj1" fmla="val 24400"/>
                <a:gd name="adj2" fmla="val 596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Flèche droite rayée 39"/>
            <p:cNvSpPr/>
            <p:nvPr/>
          </p:nvSpPr>
          <p:spPr>
            <a:xfrm>
              <a:off x="7000892" y="5857892"/>
              <a:ext cx="1500198" cy="285752"/>
            </a:xfrm>
            <a:prstGeom prst="stripedRightArrow">
              <a:avLst>
                <a:gd name="adj1" fmla="val 24400"/>
                <a:gd name="adj2" fmla="val 596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 </a:t>
              </a:r>
              <a:endParaRPr lang="fr-FR" dirty="0"/>
            </a:p>
          </p:txBody>
        </p:sp>
        <p:cxnSp>
          <p:nvCxnSpPr>
            <p:cNvPr id="41" name="Connecteur droit avec flèche 40"/>
            <p:cNvCxnSpPr>
              <a:stCxn id="4" idx="3"/>
              <a:endCxn id="3" idx="1"/>
            </p:cNvCxnSpPr>
            <p:nvPr/>
          </p:nvCxnSpPr>
          <p:spPr>
            <a:xfrm>
              <a:off x="5000628" y="3607595"/>
              <a:ext cx="571504" cy="1588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Forme 24"/>
            <p:cNvCxnSpPr>
              <a:stCxn id="10" idx="1"/>
              <a:endCxn id="6" idx="2"/>
            </p:cNvCxnSpPr>
            <p:nvPr/>
          </p:nvCxnSpPr>
          <p:spPr>
            <a:xfrm rot="10800000">
              <a:off x="1964514" y="4071943"/>
              <a:ext cx="3464743" cy="1696653"/>
            </a:xfrm>
            <a:prstGeom prst="bentConnector2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Connecteur droit avec flèche 25"/>
            <p:cNvCxnSpPr>
              <a:stCxn id="3" idx="0"/>
              <a:endCxn id="9" idx="2"/>
            </p:cNvCxnSpPr>
            <p:nvPr/>
          </p:nvCxnSpPr>
          <p:spPr>
            <a:xfrm rot="16200000" flipV="1">
              <a:off x="5161364" y="2196694"/>
              <a:ext cx="2000264" cy="35719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285720" y="357166"/>
            <a:ext cx="8572560" cy="560406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Réception du paquet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2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Architecture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21</a:t>
            </a:fld>
            <a:endParaRPr lang="fr-BE"/>
          </a:p>
        </p:txBody>
      </p:sp>
      <p:grpSp>
        <p:nvGrpSpPr>
          <p:cNvPr id="18" name="Groupe 17"/>
          <p:cNvGrpSpPr/>
          <p:nvPr/>
        </p:nvGrpSpPr>
        <p:grpSpPr>
          <a:xfrm>
            <a:off x="928662" y="1285860"/>
            <a:ext cx="7572428" cy="5357850"/>
            <a:chOff x="928662" y="785794"/>
            <a:chExt cx="7572428" cy="5357850"/>
          </a:xfrm>
        </p:grpSpPr>
        <p:sp>
          <p:nvSpPr>
            <p:cNvPr id="2" name="Rectangle à coins arrondis 1"/>
            <p:cNvSpPr/>
            <p:nvPr/>
          </p:nvSpPr>
          <p:spPr>
            <a:xfrm>
              <a:off x="3357554" y="2500306"/>
              <a:ext cx="3786214" cy="2286016"/>
            </a:xfrm>
            <a:prstGeom prst="roundRect">
              <a:avLst>
                <a:gd name="adj" fmla="val 9867"/>
              </a:avLst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fr-FR" dirty="0" smtClean="0"/>
                <a:t>Noyau NetBSD</a:t>
              </a:r>
              <a:endParaRPr lang="fr-FR" dirty="0"/>
            </a:p>
          </p:txBody>
        </p:sp>
        <p:sp>
          <p:nvSpPr>
            <p:cNvPr id="3" name="Rectangle à coins arrondis 2"/>
            <p:cNvSpPr/>
            <p:nvPr/>
          </p:nvSpPr>
          <p:spPr>
            <a:xfrm>
              <a:off x="5572132" y="3214686"/>
              <a:ext cx="1214446" cy="785818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Fonctions NetBSD</a:t>
              </a:r>
              <a:endParaRPr lang="fr-FR" dirty="0"/>
            </a:p>
          </p:txBody>
        </p:sp>
        <p:sp>
          <p:nvSpPr>
            <p:cNvPr id="4" name="Rectangle à coins arrondis 3"/>
            <p:cNvSpPr/>
            <p:nvPr/>
          </p:nvSpPr>
          <p:spPr>
            <a:xfrm>
              <a:off x="3643306" y="3071810"/>
              <a:ext cx="1357322" cy="107157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Driver TBXcast</a:t>
              </a:r>
              <a:endParaRPr lang="fr-FR" dirty="0"/>
            </a:p>
          </p:txBody>
        </p:sp>
        <p:sp>
          <p:nvSpPr>
            <p:cNvPr id="5" name="Rectangle à coins arrondis 4"/>
            <p:cNvSpPr/>
            <p:nvPr/>
          </p:nvSpPr>
          <p:spPr>
            <a:xfrm>
              <a:off x="3643306" y="3143248"/>
              <a:ext cx="214314" cy="857256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fr-FR" sz="1600" dirty="0" smtClean="0"/>
                <a:t>Interface</a:t>
              </a:r>
              <a:endParaRPr lang="fr-FR" sz="1600" dirty="0"/>
            </a:p>
          </p:txBody>
        </p:sp>
        <p:sp>
          <p:nvSpPr>
            <p:cNvPr id="6" name="Rectangle à coins arrondis 5"/>
            <p:cNvSpPr/>
            <p:nvPr/>
          </p:nvSpPr>
          <p:spPr>
            <a:xfrm>
              <a:off x="1214414" y="3071810"/>
              <a:ext cx="1500198" cy="100013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Carte réseau virtuelle</a:t>
              </a:r>
              <a:endParaRPr lang="fr-FR" dirty="0"/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1000100" y="1857364"/>
              <a:ext cx="1928826" cy="42862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LibTBXcast</a:t>
              </a:r>
              <a:endParaRPr lang="fr-FR" dirty="0"/>
            </a:p>
          </p:txBody>
        </p:sp>
        <p:sp>
          <p:nvSpPr>
            <p:cNvPr id="8" name="Rectangle à coins arrondis 7"/>
            <p:cNvSpPr/>
            <p:nvPr/>
          </p:nvSpPr>
          <p:spPr>
            <a:xfrm>
              <a:off x="928662" y="785794"/>
              <a:ext cx="2071702" cy="428628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source</a:t>
              </a:r>
              <a:endParaRPr lang="fr-FR" dirty="0"/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4786314" y="785794"/>
              <a:ext cx="2714644" cy="428628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Application destinataire</a:t>
              </a:r>
              <a:endParaRPr lang="fr-FR" dirty="0"/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5429256" y="5393545"/>
              <a:ext cx="1571636" cy="75009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Carte réseau (hardware)</a:t>
              </a:r>
              <a:endParaRPr lang="fr-FR" dirty="0"/>
            </a:p>
          </p:txBody>
        </p:sp>
        <p:sp>
          <p:nvSpPr>
            <p:cNvPr id="39" name="Flèche droite rayée 38"/>
            <p:cNvSpPr/>
            <p:nvPr/>
          </p:nvSpPr>
          <p:spPr>
            <a:xfrm>
              <a:off x="2357422" y="5857892"/>
              <a:ext cx="3071834" cy="285752"/>
            </a:xfrm>
            <a:prstGeom prst="stripedRightArrow">
              <a:avLst>
                <a:gd name="adj1" fmla="val 24400"/>
                <a:gd name="adj2" fmla="val 596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Flèche droite rayée 39"/>
            <p:cNvSpPr/>
            <p:nvPr/>
          </p:nvSpPr>
          <p:spPr>
            <a:xfrm>
              <a:off x="7000892" y="5857892"/>
              <a:ext cx="1500198" cy="285752"/>
            </a:xfrm>
            <a:prstGeom prst="stripedRightArrow">
              <a:avLst>
                <a:gd name="adj1" fmla="val 24400"/>
                <a:gd name="adj2" fmla="val 596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 </a:t>
              </a:r>
              <a:endParaRPr lang="fr-FR" dirty="0"/>
            </a:p>
          </p:txBody>
        </p:sp>
        <p:cxnSp>
          <p:nvCxnSpPr>
            <p:cNvPr id="20" name="Connecteur droit avec flèche 19"/>
            <p:cNvCxnSpPr>
              <a:stCxn id="4" idx="3"/>
              <a:endCxn id="3" idx="1"/>
            </p:cNvCxnSpPr>
            <p:nvPr/>
          </p:nvCxnSpPr>
          <p:spPr>
            <a:xfrm>
              <a:off x="5000628" y="3607595"/>
              <a:ext cx="571504" cy="1588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headEnd type="arrow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>
              <a:stCxn id="6" idx="3"/>
              <a:endCxn id="5" idx="1"/>
            </p:cNvCxnSpPr>
            <p:nvPr/>
          </p:nvCxnSpPr>
          <p:spPr>
            <a:xfrm>
              <a:off x="2714612" y="3571876"/>
              <a:ext cx="928694" cy="1588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headEnd type="arrow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Forme 30"/>
            <p:cNvCxnSpPr>
              <a:stCxn id="10" idx="1"/>
              <a:endCxn id="6" idx="2"/>
            </p:cNvCxnSpPr>
            <p:nvPr/>
          </p:nvCxnSpPr>
          <p:spPr>
            <a:xfrm rot="10800000">
              <a:off x="1964514" y="4071943"/>
              <a:ext cx="3464743" cy="1696653"/>
            </a:xfrm>
            <a:prstGeom prst="bentConnector2">
              <a:avLst/>
            </a:prstGeom>
            <a:ln>
              <a:solidFill>
                <a:schemeClr val="bg1">
                  <a:lumMod val="75000"/>
                </a:schemeClr>
              </a:solidFill>
              <a:headEnd type="arrow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285720" y="357166"/>
            <a:ext cx="8572560" cy="560406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Routage d’un paquet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3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Architecture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Entête et structure des paquets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L’enchaînement des entêtes structure le paquet qui circule sur le réseau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22</a:t>
            </a:fld>
            <a:endParaRPr lang="fr-BE"/>
          </a:p>
        </p:txBody>
      </p:sp>
      <p:graphicFrame>
        <p:nvGraphicFramePr>
          <p:cNvPr id="4" name="Diagramme 3"/>
          <p:cNvGraphicFramePr/>
          <p:nvPr/>
        </p:nvGraphicFramePr>
        <p:xfrm>
          <a:off x="928662" y="3055920"/>
          <a:ext cx="4572032" cy="3048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786446" y="3357562"/>
            <a:ext cx="31432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Entête spécifique à notre protocole.</a:t>
            </a:r>
          </a:p>
          <a:p>
            <a:r>
              <a:rPr lang="fr-FR" b="1" dirty="0" smtClean="0">
                <a:solidFill>
                  <a:schemeClr val="bg1"/>
                </a:solidFill>
              </a:rPr>
              <a:t>Le paquet est reconnu comme « TBXcast » par le routeur et envoyé depuis la carte réseau vers la carte virtuelle.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8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Architecture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6C97C0-F405-432C-902B-440BF460FD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7FA93D-240C-467A-938A-0C4F306AFF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4EB89F-DBAE-4F3C-9FE4-88CA10AD6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89DE42-F837-4030-90CA-F4DCE45534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866AE6-26D2-4A78-85D7-F9C4ACB8A4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Implémentation de TBXcast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Organisation du développement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Cycles « développement </a:t>
            </a:r>
            <a:r>
              <a:rPr lang="fr-FR" b="0" dirty="0" smtClean="0"/>
              <a:t>→</a:t>
            </a:r>
            <a:r>
              <a:rPr lang="fr-FR" dirty="0" smtClean="0"/>
              <a:t> test </a:t>
            </a:r>
            <a:r>
              <a:rPr lang="fr-FR" b="0" dirty="0" smtClean="0"/>
              <a:t>→</a:t>
            </a:r>
            <a:r>
              <a:rPr lang="fr-FR" dirty="0" smtClean="0"/>
              <a:t> validation » pour chaque version</a:t>
            </a:r>
          </a:p>
          <a:p>
            <a:r>
              <a:rPr lang="fr-FR" dirty="0" smtClean="0"/>
              <a:t>Huit versions incrémentales</a:t>
            </a:r>
          </a:p>
          <a:p>
            <a:pPr lvl="1"/>
            <a:r>
              <a:rPr lang="fr-FR" dirty="0" smtClean="0"/>
              <a:t>Implémentation jusqu’à la version 3 pour cette année</a:t>
            </a:r>
          </a:p>
          <a:p>
            <a:pPr lvl="1"/>
            <a:r>
              <a:rPr lang="fr-FR" dirty="0" smtClean="0"/>
              <a:t>Développement en parallèle des versions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Visualisation des versions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25</a:t>
            </a:fld>
            <a:endParaRPr lang="fr-BE"/>
          </a:p>
        </p:txBody>
      </p:sp>
      <p:sp>
        <p:nvSpPr>
          <p:cNvPr id="7" name="ZoneTexte 6"/>
          <p:cNvSpPr txBox="1"/>
          <p:nvPr/>
        </p:nvSpPr>
        <p:spPr>
          <a:xfrm>
            <a:off x="609600" y="13716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A la source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09600" y="39624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Au niveau d’un routeur</a:t>
            </a:r>
            <a:endParaRPr lang="fr-FR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Diagramme 12"/>
          <p:cNvGraphicFramePr/>
          <p:nvPr/>
        </p:nvGraphicFramePr>
        <p:xfrm>
          <a:off x="838200" y="1752600"/>
          <a:ext cx="7696200" cy="213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Diagramme 13"/>
          <p:cNvGraphicFramePr/>
          <p:nvPr/>
        </p:nvGraphicFramePr>
        <p:xfrm>
          <a:off x="838200" y="4191000"/>
          <a:ext cx="78486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11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Version 0 :  </a:t>
            </a:r>
            <a:r>
              <a:rPr lang="fr-FR" dirty="0" err="1" smtClean="0"/>
              <a:t>renommage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Objectif : renommer des éléments du code de Xcast</a:t>
            </a:r>
          </a:p>
          <a:p>
            <a:pPr lvl="1"/>
            <a:r>
              <a:rPr lang="fr-FR" dirty="0" err="1" smtClean="0"/>
              <a:t>Obention</a:t>
            </a:r>
            <a:r>
              <a:rPr lang="fr-FR" dirty="0" smtClean="0"/>
              <a:t> d’un protocole identique</a:t>
            </a:r>
          </a:p>
          <a:p>
            <a:pPr lvl="1"/>
            <a:r>
              <a:rPr lang="fr-FR" dirty="0" smtClean="0"/>
              <a:t>Fonctionnement en parallèle possible</a:t>
            </a:r>
          </a:p>
          <a:p>
            <a:r>
              <a:rPr lang="fr-FR" dirty="0" smtClean="0"/>
              <a:t>Conservation des conventions de nommage</a:t>
            </a:r>
          </a:p>
          <a:p>
            <a:r>
              <a:rPr lang="fr-FR" dirty="0" smtClean="0"/>
              <a:t>Testé avec succès avec l’application </a:t>
            </a:r>
            <a:r>
              <a:rPr lang="fr-FR" dirty="0" err="1" smtClean="0"/>
              <a:t>TBXtest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715436" cy="56040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Version 1 : implémentation du tunneling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Rappels</a:t>
            </a:r>
          </a:p>
          <a:p>
            <a:pPr lvl="1"/>
            <a:r>
              <a:rPr lang="fr-FR" dirty="0" smtClean="0"/>
              <a:t>Environnement hétérogène : tous les routeurs ne sont pas forcément compatibles avec le protocole TBXcast</a:t>
            </a:r>
          </a:p>
          <a:p>
            <a:pPr lvl="1"/>
            <a:r>
              <a:rPr lang="fr-FR" dirty="0" smtClean="0"/>
              <a:t>Encapsulation du paquet TBXcast dans un paquet IPv6</a:t>
            </a:r>
          </a:p>
          <a:p>
            <a:r>
              <a:rPr lang="fr-FR" dirty="0" smtClean="0"/>
              <a:t>Objectifs </a:t>
            </a:r>
          </a:p>
          <a:p>
            <a:pPr lvl="1"/>
            <a:r>
              <a:rPr lang="fr-FR" dirty="0" smtClean="0"/>
              <a:t>Utiliser systématiquement le tunneling classique pour le routage des paquets TBXcast</a:t>
            </a:r>
          </a:p>
          <a:p>
            <a:pPr lvl="1"/>
            <a:r>
              <a:rPr lang="fr-FR" dirty="0" smtClean="0"/>
              <a:t>Créer un tunnel entre chaque routeur TBXcast explicitement codé dans l’arbre de routage </a:t>
            </a:r>
          </a:p>
          <a:p>
            <a:pPr lvl="1"/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Principe du tunneling</a:t>
            </a:r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28</a:t>
            </a:fld>
            <a:endParaRPr lang="fr-BE"/>
          </a:p>
        </p:txBody>
      </p:sp>
      <p:sp>
        <p:nvSpPr>
          <p:cNvPr id="6" name="Ellipse 5"/>
          <p:cNvSpPr/>
          <p:nvPr/>
        </p:nvSpPr>
        <p:spPr>
          <a:xfrm>
            <a:off x="2254624" y="1712313"/>
            <a:ext cx="554318" cy="5199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778624" y="1712313"/>
            <a:ext cx="554318" cy="51995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" name="Ellipse 7"/>
          <p:cNvSpPr/>
          <p:nvPr/>
        </p:nvSpPr>
        <p:spPr>
          <a:xfrm>
            <a:off x="5122583" y="1713901"/>
            <a:ext cx="554318" cy="5199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" name="Ellipse 8"/>
          <p:cNvSpPr/>
          <p:nvPr/>
        </p:nvSpPr>
        <p:spPr>
          <a:xfrm>
            <a:off x="6572264" y="1714488"/>
            <a:ext cx="554318" cy="5199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3" name="Connecteur droit avec flèche 12"/>
          <p:cNvCxnSpPr>
            <a:stCxn id="6" idx="6"/>
            <a:endCxn id="7" idx="2"/>
          </p:cNvCxnSpPr>
          <p:nvPr/>
        </p:nvCxnSpPr>
        <p:spPr>
          <a:xfrm>
            <a:off x="2808942" y="1972290"/>
            <a:ext cx="96968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7" idx="6"/>
            <a:endCxn id="8" idx="2"/>
          </p:cNvCxnSpPr>
          <p:nvPr/>
        </p:nvCxnSpPr>
        <p:spPr>
          <a:xfrm>
            <a:off x="4332942" y="1972290"/>
            <a:ext cx="78964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8" idx="6"/>
            <a:endCxn id="9" idx="2"/>
          </p:cNvCxnSpPr>
          <p:nvPr/>
        </p:nvCxnSpPr>
        <p:spPr>
          <a:xfrm>
            <a:off x="5676901" y="1973878"/>
            <a:ext cx="895363" cy="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endCxn id="6" idx="2"/>
          </p:cNvCxnSpPr>
          <p:nvPr/>
        </p:nvCxnSpPr>
        <p:spPr>
          <a:xfrm flipV="1">
            <a:off x="1714480" y="1972290"/>
            <a:ext cx="5401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9" idx="6"/>
          </p:cNvCxnSpPr>
          <p:nvPr/>
        </p:nvCxnSpPr>
        <p:spPr>
          <a:xfrm>
            <a:off x="7126582" y="1974465"/>
            <a:ext cx="58868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Ellipse 37"/>
          <p:cNvSpPr/>
          <p:nvPr/>
        </p:nvSpPr>
        <p:spPr>
          <a:xfrm>
            <a:off x="273424" y="2612116"/>
            <a:ext cx="249518" cy="228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500034" y="2500306"/>
            <a:ext cx="660176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chemeClr val="bg1"/>
                </a:solidFill>
              </a:rPr>
              <a:t>Routeur compatible avec TBXcast et codé dans l’arbre de routage</a:t>
            </a:r>
          </a:p>
          <a:p>
            <a:r>
              <a:rPr lang="fr-FR" b="1" dirty="0" smtClean="0">
                <a:solidFill>
                  <a:schemeClr val="bg1"/>
                </a:solidFill>
              </a:rPr>
              <a:t>Routeur incompatible avec TBXcast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3" name="Ellipse 42"/>
          <p:cNvSpPr/>
          <p:nvPr/>
        </p:nvSpPr>
        <p:spPr>
          <a:xfrm>
            <a:off x="273424" y="2955016"/>
            <a:ext cx="249518" cy="228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graphicFrame>
        <p:nvGraphicFramePr>
          <p:cNvPr id="61" name="Tableau 60"/>
          <p:cNvGraphicFramePr>
            <a:graphicFrameLocks noGrp="1"/>
          </p:cNvGraphicFramePr>
          <p:nvPr/>
        </p:nvGraphicFramePr>
        <p:xfrm>
          <a:off x="457200" y="4648200"/>
          <a:ext cx="8229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286000"/>
                <a:gridCol w="1828800"/>
                <a:gridCol w="2057400"/>
              </a:tblGrid>
              <a:tr h="37129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Entête IP extérieur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Entête IP intérieur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Entête TBXcast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Entête de transport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60990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Source </a:t>
                      </a:r>
                      <a:r>
                        <a:rPr lang="fr-FR" b="1" baseline="0" dirty="0" smtClean="0"/>
                        <a:t>: 1</a:t>
                      </a:r>
                    </a:p>
                    <a:p>
                      <a:r>
                        <a:rPr lang="fr-FR" b="1" baseline="0" dirty="0" smtClean="0"/>
                        <a:t>Destination : 3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Source </a:t>
                      </a:r>
                      <a:r>
                        <a:rPr lang="fr-FR" baseline="0" dirty="0" smtClean="0"/>
                        <a:t>: 1</a:t>
                      </a:r>
                    </a:p>
                    <a:p>
                      <a:r>
                        <a:rPr lang="fr-FR" baseline="0" dirty="0" smtClean="0"/>
                        <a:t>Destination : TBXcast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Codage de l’arbre de routage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TCP / UDP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1" name="Légende encadrée 2 70"/>
          <p:cNvSpPr/>
          <p:nvPr/>
        </p:nvSpPr>
        <p:spPr>
          <a:xfrm>
            <a:off x="2743200" y="3429000"/>
            <a:ext cx="5257800" cy="838200"/>
          </a:xfrm>
          <a:prstGeom prst="borderCallout2">
            <a:avLst>
              <a:gd name="adj1" fmla="val 51508"/>
              <a:gd name="adj2" fmla="val 1134"/>
              <a:gd name="adj3" fmla="val 51508"/>
              <a:gd name="adj4" fmla="val -16667"/>
              <a:gd name="adj5" fmla="val 145259"/>
              <a:gd name="adj6" fmla="val -2512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L’entête extérieur permet de mettre en œuvre un tunnel entre le routeur 1 et 3. Le routeur 2 traite le paquet comme un paquet IPv6 classique.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21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Tunneling sous Xcast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2286000"/>
          </a:xfrm>
        </p:spPr>
        <p:txBody>
          <a:bodyPr/>
          <a:lstStyle/>
          <a:p>
            <a:r>
              <a:rPr lang="fr-FR" dirty="0" smtClean="0"/>
              <a:t>Le tunneling semi-perméable</a:t>
            </a:r>
          </a:p>
          <a:p>
            <a:pPr lvl="1"/>
            <a:r>
              <a:rPr lang="fr-FR" b="1" dirty="0" smtClean="0"/>
              <a:t>Xcast </a:t>
            </a:r>
            <a:r>
              <a:rPr lang="fr-FR" dirty="0" smtClean="0"/>
              <a:t>implémente un tunneling non adapté à notre problématique d’arbre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29</a:t>
            </a:fld>
            <a:endParaRPr lang="fr-BE"/>
          </a:p>
        </p:txBody>
      </p:sp>
      <p:graphicFrame>
        <p:nvGraphicFramePr>
          <p:cNvPr id="47" name="Tableau 46"/>
          <p:cNvGraphicFramePr>
            <a:graphicFrameLocks noGrp="1"/>
          </p:cNvGraphicFramePr>
          <p:nvPr/>
        </p:nvGraphicFramePr>
        <p:xfrm>
          <a:off x="500034" y="4786322"/>
          <a:ext cx="8172480" cy="165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80"/>
                <a:gridCol w="2057400"/>
                <a:gridCol w="2362200"/>
                <a:gridCol w="1752600"/>
              </a:tblGrid>
              <a:tr h="48102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Entête IP extérieur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Entête </a:t>
                      </a:r>
                      <a:r>
                        <a:rPr lang="fr-FR" dirty="0" err="1" smtClean="0">
                          <a:solidFill>
                            <a:schemeClr val="tx1"/>
                          </a:solidFill>
                        </a:rPr>
                        <a:t>Hop-by-Hop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Entête IP intérieur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Entête </a:t>
                      </a:r>
                      <a:r>
                        <a:rPr lang="fr-FR" dirty="0" err="1" smtClean="0">
                          <a:solidFill>
                            <a:schemeClr val="tx1"/>
                          </a:solidFill>
                        </a:rPr>
                        <a:t>Xcast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77144">
                <a:tc>
                  <a:txBody>
                    <a:bodyPr/>
                    <a:lstStyle/>
                    <a:p>
                      <a:r>
                        <a:rPr lang="fr-FR" b="0" dirty="0" smtClean="0"/>
                        <a:t>Source </a:t>
                      </a:r>
                      <a:r>
                        <a:rPr lang="fr-FR" b="0" baseline="0" dirty="0" smtClean="0"/>
                        <a:t>: 1</a:t>
                      </a:r>
                    </a:p>
                    <a:p>
                      <a:r>
                        <a:rPr lang="fr-FR" b="0" baseline="0" dirty="0" smtClean="0"/>
                        <a:t>Destination : 4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Attention : la suite est un</a:t>
                      </a:r>
                      <a:r>
                        <a:rPr lang="fr-FR" b="1" baseline="0" dirty="0" smtClean="0"/>
                        <a:t> paquet </a:t>
                      </a:r>
                      <a:r>
                        <a:rPr lang="fr-FR" b="1" baseline="0" dirty="0" err="1" smtClean="0"/>
                        <a:t>Xcast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Source </a:t>
                      </a:r>
                      <a:r>
                        <a:rPr lang="fr-FR" baseline="0" dirty="0" smtClean="0"/>
                        <a:t>: 1</a:t>
                      </a:r>
                    </a:p>
                    <a:p>
                      <a:r>
                        <a:rPr lang="fr-FR" baseline="0" dirty="0" smtClean="0"/>
                        <a:t>Destination : Xcast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Liste des destinataires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Légende encadrée 2 48"/>
          <p:cNvSpPr/>
          <p:nvPr/>
        </p:nvSpPr>
        <p:spPr>
          <a:xfrm>
            <a:off x="4800600" y="3124200"/>
            <a:ext cx="4114800" cy="1143000"/>
          </a:xfrm>
          <a:prstGeom prst="borderCallout2">
            <a:avLst>
              <a:gd name="adj1" fmla="val 51430"/>
              <a:gd name="adj2" fmla="val 745"/>
              <a:gd name="adj3" fmla="val 51430"/>
              <a:gd name="adj4" fmla="val -27619"/>
              <a:gd name="adj5" fmla="val 145018"/>
              <a:gd name="adj6" fmla="val -3913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Sur une route, chaque routeur lit l’entête </a:t>
            </a:r>
            <a:r>
              <a:rPr lang="fr-FR" b="1" dirty="0" err="1" smtClean="0">
                <a:solidFill>
                  <a:schemeClr val="tx1"/>
                </a:solidFill>
              </a:rPr>
              <a:t>Hop-by-Hop</a:t>
            </a:r>
            <a:r>
              <a:rPr lang="fr-FR" b="1" dirty="0" smtClean="0">
                <a:solidFill>
                  <a:schemeClr val="tx1"/>
                </a:solidFill>
              </a:rPr>
              <a:t> afin de savoir s’il est capable d’interpréter la suite.  </a:t>
            </a:r>
            <a:endParaRPr lang="fr-FR" b="1" dirty="0">
              <a:solidFill>
                <a:schemeClr val="tx1"/>
              </a:solidFill>
            </a:endParaRPr>
          </a:p>
        </p:txBody>
      </p:sp>
      <p:grpSp>
        <p:nvGrpSpPr>
          <p:cNvPr id="4" name="Grouper 57"/>
          <p:cNvGrpSpPr/>
          <p:nvPr/>
        </p:nvGrpSpPr>
        <p:grpSpPr>
          <a:xfrm>
            <a:off x="762000" y="2971800"/>
            <a:ext cx="2938642" cy="345087"/>
            <a:chOff x="2254624" y="2232266"/>
            <a:chExt cx="4871958" cy="522128"/>
          </a:xfrm>
        </p:grpSpPr>
        <p:sp>
          <p:nvSpPr>
            <p:cNvPr id="8" name="Ellipse 7"/>
            <p:cNvSpPr/>
            <p:nvPr/>
          </p:nvSpPr>
          <p:spPr>
            <a:xfrm>
              <a:off x="2254624" y="2232266"/>
              <a:ext cx="554318" cy="5199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9" name="Ellipse 8"/>
            <p:cNvSpPr/>
            <p:nvPr/>
          </p:nvSpPr>
          <p:spPr>
            <a:xfrm>
              <a:off x="3778624" y="2232266"/>
              <a:ext cx="554318" cy="519953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0" name="Ellipse 9"/>
            <p:cNvSpPr/>
            <p:nvPr/>
          </p:nvSpPr>
          <p:spPr>
            <a:xfrm>
              <a:off x="5122583" y="2233854"/>
              <a:ext cx="554318" cy="5199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1" name="Ellipse 10"/>
            <p:cNvSpPr/>
            <p:nvPr/>
          </p:nvSpPr>
          <p:spPr>
            <a:xfrm>
              <a:off x="6572264" y="2234441"/>
              <a:ext cx="554318" cy="51995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4</a:t>
              </a:r>
            </a:p>
          </p:txBody>
        </p:sp>
        <p:cxnSp>
          <p:nvCxnSpPr>
            <p:cNvPr id="12" name="Connecteur droit avec flèche 11"/>
            <p:cNvCxnSpPr>
              <a:stCxn id="8" idx="6"/>
              <a:endCxn id="9" idx="2"/>
            </p:cNvCxnSpPr>
            <p:nvPr/>
          </p:nvCxnSpPr>
          <p:spPr>
            <a:xfrm>
              <a:off x="2808942" y="2492243"/>
              <a:ext cx="96968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>
              <a:stCxn id="9" idx="6"/>
              <a:endCxn id="10" idx="2"/>
            </p:cNvCxnSpPr>
            <p:nvPr/>
          </p:nvCxnSpPr>
          <p:spPr>
            <a:xfrm>
              <a:off x="4332942" y="2492243"/>
              <a:ext cx="78964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avec flèche 13"/>
            <p:cNvCxnSpPr>
              <a:stCxn id="10" idx="6"/>
              <a:endCxn id="11" idx="2"/>
            </p:cNvCxnSpPr>
            <p:nvPr/>
          </p:nvCxnSpPr>
          <p:spPr>
            <a:xfrm>
              <a:off x="5676901" y="2493831"/>
              <a:ext cx="895363" cy="58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Ellipse 16"/>
          <p:cNvSpPr/>
          <p:nvPr/>
        </p:nvSpPr>
        <p:spPr>
          <a:xfrm>
            <a:off x="762000" y="3581400"/>
            <a:ext cx="152400" cy="152400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990600" y="34290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Destinataire</a:t>
            </a:r>
          </a:p>
          <a:p>
            <a:r>
              <a:rPr lang="fr-FR" b="1" dirty="0" smtClean="0">
                <a:solidFill>
                  <a:schemeClr val="bg1"/>
                </a:solidFill>
              </a:rPr>
              <a:t>Routeur </a:t>
            </a:r>
            <a:r>
              <a:rPr lang="fr-FR" b="1" dirty="0" err="1" smtClean="0">
                <a:solidFill>
                  <a:schemeClr val="bg1"/>
                </a:solidFill>
              </a:rPr>
              <a:t>Xcast</a:t>
            </a:r>
            <a:endParaRPr lang="fr-FR" b="1" dirty="0" smtClean="0">
              <a:solidFill>
                <a:schemeClr val="bg1"/>
              </a:solidFill>
            </a:endParaRPr>
          </a:p>
          <a:p>
            <a:r>
              <a:rPr lang="fr-FR" b="1" dirty="0" smtClean="0">
                <a:solidFill>
                  <a:schemeClr val="bg1"/>
                </a:solidFill>
              </a:rPr>
              <a:t>Routeur non </a:t>
            </a:r>
            <a:r>
              <a:rPr lang="fr-FR" b="1" dirty="0" err="1" smtClean="0">
                <a:solidFill>
                  <a:schemeClr val="bg1"/>
                </a:solidFill>
              </a:rPr>
              <a:t>Xcast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762000" y="3810000"/>
            <a:ext cx="152400" cy="15240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762000" y="4038600"/>
            <a:ext cx="152400" cy="152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22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Cadre du projet</a:t>
            </a:r>
          </a:p>
          <a:p>
            <a:r>
              <a:rPr lang="fr-FR" dirty="0" smtClean="0"/>
              <a:t>Fonctionnalités du protocole</a:t>
            </a:r>
          </a:p>
          <a:p>
            <a:r>
              <a:rPr lang="fr-FR" dirty="0" smtClean="0"/>
              <a:t>Architecture de TBXcast</a:t>
            </a:r>
          </a:p>
          <a:p>
            <a:r>
              <a:rPr lang="fr-FR" dirty="0" smtClean="0"/>
              <a:t>Implémentation de TBXcast</a:t>
            </a:r>
          </a:p>
          <a:p>
            <a:r>
              <a:rPr lang="fr-FR" dirty="0" smtClean="0"/>
              <a:t>Présentation de la plateforme</a:t>
            </a:r>
          </a:p>
          <a:p>
            <a:r>
              <a:rPr lang="fr-FR" dirty="0" smtClean="0"/>
              <a:t>Bilan du projet</a:t>
            </a:r>
          </a:p>
          <a:p>
            <a:r>
              <a:rPr lang="fr-FR" dirty="0" smtClean="0"/>
              <a:t>Compléments de planification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Difficultés liées au tunneling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Le tunneling semi-perméable</a:t>
            </a:r>
          </a:p>
          <a:p>
            <a:pPr lvl="1"/>
            <a:r>
              <a:rPr lang="fr-FR" dirty="0" smtClean="0"/>
              <a:t>Inadapté à TBXcast </a:t>
            </a:r>
          </a:p>
          <a:p>
            <a:pPr lvl="2"/>
            <a:r>
              <a:rPr lang="fr-FR" dirty="0"/>
              <a:t>I</a:t>
            </a:r>
            <a:r>
              <a:rPr lang="fr-FR" dirty="0" smtClean="0"/>
              <a:t>nutile de tester si un routeur peut interpréter la suite</a:t>
            </a:r>
          </a:p>
          <a:p>
            <a:pPr lvl="2"/>
            <a:r>
              <a:rPr lang="fr-FR" dirty="0" smtClean="0"/>
              <a:t>En effet, les routeurs compatibles TBXcast sont connus et  codés dans l’arbre de routage</a:t>
            </a:r>
          </a:p>
          <a:p>
            <a:pPr lvl="2"/>
            <a:r>
              <a:rPr lang="fr-FR" b="1" dirty="0" smtClean="0"/>
              <a:t>Seuls les routeurs codés dans l’arbre de routage doivent traiter le paquet TBXcast !</a:t>
            </a:r>
          </a:p>
          <a:p>
            <a:pPr lvl="1"/>
            <a:r>
              <a:rPr lang="fr-FR" dirty="0" smtClean="0"/>
              <a:t>Mais</a:t>
            </a:r>
          </a:p>
          <a:p>
            <a:pPr lvl="2"/>
            <a:r>
              <a:rPr lang="fr-FR" dirty="0" smtClean="0"/>
              <a:t>Implémentation du tunneling semi-perméable très minutieuse et étroitement liée aux fichiers systèmes de NetBSD</a:t>
            </a:r>
          </a:p>
          <a:p>
            <a:pPr lvl="2"/>
            <a:r>
              <a:rPr lang="fr-FR" dirty="0" smtClean="0"/>
              <a:t>Modifications très techniques et manque de temps</a:t>
            </a:r>
          </a:p>
          <a:p>
            <a:pPr lvl="2"/>
            <a:endParaRPr lang="fr-FR" dirty="0" smtClean="0"/>
          </a:p>
          <a:p>
            <a:pPr lvl="2"/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Notre implémentation du tunneling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Changement d’objectif</a:t>
            </a:r>
          </a:p>
          <a:p>
            <a:pPr lvl="1"/>
            <a:r>
              <a:rPr lang="fr-FR" dirty="0" smtClean="0"/>
              <a:t>Conservation de l’implémentation du tunneling semi-perméable de Xcast</a:t>
            </a:r>
          </a:p>
          <a:p>
            <a:pPr lvl="1"/>
            <a:r>
              <a:rPr lang="fr-FR" dirty="0" smtClean="0"/>
              <a:t>Hypothèse forte pour la suite</a:t>
            </a:r>
          </a:p>
          <a:p>
            <a:pPr lvl="2"/>
            <a:r>
              <a:rPr lang="fr-FR" dirty="0" smtClean="0"/>
              <a:t>Sur une route donnée, tous les routeurs TBXcast sont codés dans l’arbre de routage</a:t>
            </a:r>
          </a:p>
          <a:p>
            <a:pPr lvl="1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Version 2 : Routage arborescent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Objectifs</a:t>
            </a:r>
          </a:p>
          <a:p>
            <a:pPr lvl="1"/>
            <a:r>
              <a:rPr lang="fr-FR" dirty="0" smtClean="0"/>
              <a:t>On implémente la structure de notre arbre</a:t>
            </a:r>
          </a:p>
          <a:p>
            <a:pPr lvl="1"/>
            <a:r>
              <a:rPr lang="fr-FR" dirty="0" smtClean="0"/>
              <a:t>Les routeurs doivent interpréter et router les paquets </a:t>
            </a:r>
            <a:r>
              <a:rPr lang="fr-FR" dirty="0" err="1" smtClean="0"/>
              <a:t>TBXcast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Structure de l’arbre</a:t>
            </a:r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33</a:t>
            </a:fld>
            <a:endParaRPr lang="fr-BE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25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  <p:sp>
        <p:nvSpPr>
          <p:cNvPr id="27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572560" cy="5429288"/>
          </a:xfrm>
        </p:spPr>
        <p:txBody>
          <a:bodyPr/>
          <a:lstStyle/>
          <a:p>
            <a:r>
              <a:rPr lang="fr-FR" dirty="0" smtClean="0"/>
              <a:t>Un nœud de l’arbre est une structure qui contient :</a:t>
            </a:r>
          </a:p>
          <a:p>
            <a:pPr lvl="1"/>
            <a:r>
              <a:rPr lang="fr-FR" dirty="0" smtClean="0"/>
              <a:t>La longueur du sous-arbre qui lui est associé</a:t>
            </a:r>
          </a:p>
          <a:p>
            <a:pPr lvl="1"/>
            <a:r>
              <a:rPr lang="fr-FR" dirty="0" smtClean="0"/>
              <a:t>L’adresse IP du nœud</a:t>
            </a:r>
          </a:p>
          <a:p>
            <a:pPr lvl="1"/>
            <a:r>
              <a:rPr lang="fr-FR" dirty="0" smtClean="0"/>
              <a:t>Un booléen indiquant si ce nœud est destinataire ou non</a:t>
            </a:r>
          </a:p>
          <a:p>
            <a:pPr lv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L’algorithme de routage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On se place sur la racine de l’arbre</a:t>
            </a:r>
          </a:p>
          <a:p>
            <a:pPr lvl="1"/>
            <a:r>
              <a:rPr lang="fr-FR" dirty="0" smtClean="0"/>
              <a:t>Si ce nœud est un destinataire, les données sont remontées à l’application</a:t>
            </a:r>
          </a:p>
          <a:p>
            <a:r>
              <a:rPr lang="fr-FR" dirty="0" smtClean="0"/>
              <a:t>Pour chacun de ses fils directs</a:t>
            </a:r>
          </a:p>
          <a:p>
            <a:pPr lvl="1"/>
            <a:r>
              <a:rPr lang="fr-FR" dirty="0" smtClean="0"/>
              <a:t>On construit un nouveau paquet TBXcast en élaguant l’arbre et on l’envoie au fils considéré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Déroulement d’un exemple (1/2)</a:t>
            </a:r>
            <a:endParaRPr lang="fr-FR" dirty="0"/>
          </a:p>
        </p:txBody>
      </p:sp>
      <p:graphicFrame>
        <p:nvGraphicFramePr>
          <p:cNvPr id="57" name="Espace réservé du contenu 26"/>
          <p:cNvGraphicFramePr>
            <a:graphicFrameLocks noGrp="1"/>
          </p:cNvGraphicFramePr>
          <p:nvPr>
            <p:ph idx="1"/>
          </p:nvPr>
        </p:nvGraphicFramePr>
        <p:xfrm>
          <a:off x="609600" y="3862374"/>
          <a:ext cx="41040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/>
                <a:gridCol w="720000"/>
                <a:gridCol w="576000"/>
                <a:gridCol w="576000"/>
                <a:gridCol w="576000"/>
                <a:gridCol w="576000"/>
              </a:tblGrid>
              <a:tr h="360000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Routeur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0000">
                <a:tc rowSpan="3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Structure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Adr</a:t>
                      </a:r>
                      <a:r>
                        <a:rPr lang="fr-FR" dirty="0" smtClean="0"/>
                        <a:t>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@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@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@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@</a:t>
                      </a:r>
                      <a:endParaRPr lang="fr-FR" dirty="0"/>
                    </a:p>
                  </a:txBody>
                  <a:tcPr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Long.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Dest.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1" name="Espace réservé du numéro de diapositive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35</a:t>
            </a:fld>
            <a:endParaRPr lang="fr-BE"/>
          </a:p>
        </p:txBody>
      </p:sp>
      <p:sp>
        <p:nvSpPr>
          <p:cNvPr id="14" name="Ellipse 13"/>
          <p:cNvSpPr/>
          <p:nvPr/>
        </p:nvSpPr>
        <p:spPr>
          <a:xfrm>
            <a:off x="5214942" y="4467220"/>
            <a:ext cx="360000" cy="3600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i</a:t>
            </a:r>
          </a:p>
        </p:txBody>
      </p:sp>
      <p:sp>
        <p:nvSpPr>
          <p:cNvPr id="15" name="Ellipse 14"/>
          <p:cNvSpPr/>
          <p:nvPr/>
        </p:nvSpPr>
        <p:spPr>
          <a:xfrm>
            <a:off x="5214942" y="4893038"/>
            <a:ext cx="360000" cy="360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i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5572132" y="4467220"/>
            <a:ext cx="2282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routeurs destinataires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572132" y="4883706"/>
            <a:ext cx="2440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routeurs intermédiaires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752600" y="2490774"/>
            <a:ext cx="542924" cy="56998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cxnSp>
        <p:nvCxnSpPr>
          <p:cNvPr id="10" name="Connecteur droit avec flèche 9"/>
          <p:cNvCxnSpPr>
            <a:stCxn id="9" idx="6"/>
            <a:endCxn id="23" idx="2"/>
          </p:cNvCxnSpPr>
          <p:nvPr/>
        </p:nvCxnSpPr>
        <p:spPr>
          <a:xfrm>
            <a:off x="2295524" y="2775766"/>
            <a:ext cx="1362076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>
            <a:stCxn id="23" idx="7"/>
            <a:endCxn id="24" idx="3"/>
          </p:cNvCxnSpPr>
          <p:nvPr/>
        </p:nvCxnSpPr>
        <p:spPr>
          <a:xfrm rot="5400000" flipH="1" flipV="1">
            <a:off x="4244882" y="1862819"/>
            <a:ext cx="587560" cy="83529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23" idx="5"/>
            <a:endCxn id="25" idx="2"/>
          </p:cNvCxnSpPr>
          <p:nvPr/>
        </p:nvCxnSpPr>
        <p:spPr>
          <a:xfrm rot="16200000" flipH="1">
            <a:off x="4218667" y="2879633"/>
            <a:ext cx="560480" cy="75578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25" idx="6"/>
            <a:endCxn id="26" idx="2"/>
          </p:cNvCxnSpPr>
          <p:nvPr/>
        </p:nvCxnSpPr>
        <p:spPr>
          <a:xfrm>
            <a:off x="5419724" y="3537766"/>
            <a:ext cx="1514476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3657600" y="2490774"/>
            <a:ext cx="542924" cy="56998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24" name="Ellipse 23"/>
          <p:cNvSpPr/>
          <p:nvPr/>
        </p:nvSpPr>
        <p:spPr>
          <a:xfrm>
            <a:off x="4876800" y="1500174"/>
            <a:ext cx="542924" cy="569984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25" name="Ellipse 24"/>
          <p:cNvSpPr/>
          <p:nvPr/>
        </p:nvSpPr>
        <p:spPr>
          <a:xfrm>
            <a:off x="4876800" y="3252774"/>
            <a:ext cx="542924" cy="56998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26" name="Ellipse 25"/>
          <p:cNvSpPr/>
          <p:nvPr/>
        </p:nvSpPr>
        <p:spPr>
          <a:xfrm>
            <a:off x="6934200" y="3252774"/>
            <a:ext cx="542924" cy="569984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58" name="Flèche vers le haut 57"/>
          <p:cNvSpPr/>
          <p:nvPr/>
        </p:nvSpPr>
        <p:spPr>
          <a:xfrm>
            <a:off x="2743200" y="2947974"/>
            <a:ext cx="457200" cy="7620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762000" y="5538774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Entête TBXcast d’un paquet circulant  entre le routeur 0 et le routeur 1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2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Déroulement d’un exemple (2/2)</a:t>
            </a:r>
            <a:endParaRPr lang="fr-FR" dirty="0"/>
          </a:p>
        </p:txBody>
      </p:sp>
      <p:graphicFrame>
        <p:nvGraphicFramePr>
          <p:cNvPr id="57" name="Espace réservé du contenu 26"/>
          <p:cNvGraphicFramePr>
            <a:graphicFrameLocks noGrp="1"/>
          </p:cNvGraphicFramePr>
          <p:nvPr>
            <p:ph idx="1"/>
          </p:nvPr>
        </p:nvGraphicFramePr>
        <p:xfrm>
          <a:off x="762000" y="1343012"/>
          <a:ext cx="23760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/>
                <a:gridCol w="720000"/>
                <a:gridCol w="576000"/>
              </a:tblGrid>
              <a:tr h="360000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Routeur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0000">
                <a:tc rowSpan="3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Structure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Adr</a:t>
                      </a:r>
                      <a:r>
                        <a:rPr lang="fr-FR" dirty="0" smtClean="0"/>
                        <a:t>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@</a:t>
                      </a:r>
                      <a:endParaRPr lang="fr-FR" dirty="0"/>
                    </a:p>
                  </a:txBody>
                  <a:tcPr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Long.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Dest.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8" name="Espace réservé du numéro de diapositive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36</a:t>
            </a:fld>
            <a:endParaRPr lang="fr-BE"/>
          </a:p>
        </p:txBody>
      </p:sp>
      <p:graphicFrame>
        <p:nvGraphicFramePr>
          <p:cNvPr id="22" name="Espace réservé du contenu 26"/>
          <p:cNvGraphicFramePr>
            <a:graphicFrameLocks noGrp="1"/>
          </p:cNvGraphicFramePr>
          <p:nvPr>
            <p:ph sz="quarter" idx="4294967295"/>
          </p:nvPr>
        </p:nvGraphicFramePr>
        <p:xfrm>
          <a:off x="214282" y="4248144"/>
          <a:ext cx="29520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/>
                <a:gridCol w="720000"/>
                <a:gridCol w="576000"/>
                <a:gridCol w="576000"/>
              </a:tblGrid>
              <a:tr h="360000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Routeur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0000">
                <a:tc rowSpan="3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Structure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Adr</a:t>
                      </a:r>
                      <a:r>
                        <a:rPr lang="fr-FR" dirty="0" smtClean="0"/>
                        <a:t>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@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@</a:t>
                      </a:r>
                      <a:endParaRPr lang="fr-FR" dirty="0"/>
                    </a:p>
                  </a:txBody>
                  <a:tcPr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Long.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Dest.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Ellipse 13"/>
          <p:cNvSpPr/>
          <p:nvPr/>
        </p:nvSpPr>
        <p:spPr>
          <a:xfrm>
            <a:off x="6273173" y="5610212"/>
            <a:ext cx="360000" cy="3600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i</a:t>
            </a:r>
          </a:p>
        </p:txBody>
      </p:sp>
      <p:sp>
        <p:nvSpPr>
          <p:cNvPr id="15" name="Ellipse 14"/>
          <p:cNvSpPr/>
          <p:nvPr/>
        </p:nvSpPr>
        <p:spPr>
          <a:xfrm>
            <a:off x="6273173" y="6036030"/>
            <a:ext cx="360000" cy="36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6630363" y="5610212"/>
            <a:ext cx="2282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routeurs destinataires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630363" y="6026698"/>
            <a:ext cx="2440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routeurs intermédiaires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600200" y="3400412"/>
            <a:ext cx="542924" cy="56998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cxnSp>
        <p:nvCxnSpPr>
          <p:cNvPr id="10" name="Connecteur droit avec flèche 9"/>
          <p:cNvCxnSpPr>
            <a:stCxn id="9" idx="6"/>
            <a:endCxn id="23" idx="2"/>
          </p:cNvCxnSpPr>
          <p:nvPr/>
        </p:nvCxnSpPr>
        <p:spPr>
          <a:xfrm>
            <a:off x="2143124" y="3685404"/>
            <a:ext cx="1362076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>
            <a:stCxn id="23" idx="7"/>
            <a:endCxn id="24" idx="3"/>
          </p:cNvCxnSpPr>
          <p:nvPr/>
        </p:nvCxnSpPr>
        <p:spPr>
          <a:xfrm rot="5400000" flipH="1" flipV="1">
            <a:off x="4092482" y="2772457"/>
            <a:ext cx="587560" cy="83529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23" idx="5"/>
            <a:endCxn id="25" idx="2"/>
          </p:cNvCxnSpPr>
          <p:nvPr/>
        </p:nvCxnSpPr>
        <p:spPr>
          <a:xfrm rot="16200000" flipH="1">
            <a:off x="4066267" y="3789271"/>
            <a:ext cx="560480" cy="75578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25" idx="6"/>
            <a:endCxn id="26" idx="2"/>
          </p:cNvCxnSpPr>
          <p:nvPr/>
        </p:nvCxnSpPr>
        <p:spPr>
          <a:xfrm>
            <a:off x="5267324" y="4447404"/>
            <a:ext cx="1514476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3505200" y="3400412"/>
            <a:ext cx="542924" cy="56998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24" name="Ellipse 23"/>
          <p:cNvSpPr/>
          <p:nvPr/>
        </p:nvSpPr>
        <p:spPr>
          <a:xfrm>
            <a:off x="4724400" y="2409812"/>
            <a:ext cx="542924" cy="569984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25" name="Ellipse 24"/>
          <p:cNvSpPr/>
          <p:nvPr/>
        </p:nvSpPr>
        <p:spPr>
          <a:xfrm>
            <a:off x="4724400" y="4162412"/>
            <a:ext cx="542924" cy="56998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26" name="Ellipse 25"/>
          <p:cNvSpPr/>
          <p:nvPr/>
        </p:nvSpPr>
        <p:spPr>
          <a:xfrm>
            <a:off x="6781800" y="4162412"/>
            <a:ext cx="542924" cy="569984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58" name="Flèche vers le haut 57"/>
          <p:cNvSpPr/>
          <p:nvPr/>
        </p:nvSpPr>
        <p:spPr>
          <a:xfrm rot="7460756">
            <a:off x="3630194" y="2384866"/>
            <a:ext cx="457200" cy="7620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1371600" y="5915012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Entête TBXcast d’un paquet circulant entre le routeur 1 et le routeur 3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352800" y="1571612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Entête TBXcast d’un paquet circulant entre le routeur 1 et le routeur 2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7" name="Flèche vers le haut 26"/>
          <p:cNvSpPr/>
          <p:nvPr/>
        </p:nvSpPr>
        <p:spPr>
          <a:xfrm rot="2614262">
            <a:off x="3781031" y="4291217"/>
            <a:ext cx="457200" cy="7620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30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Test de la version 2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Driver TBXcast non testé </a:t>
            </a:r>
          </a:p>
          <a:p>
            <a:pPr lvl="1"/>
            <a:r>
              <a:rPr lang="fr-FR" dirty="0" smtClean="0"/>
              <a:t>Problème lors du passage entre la librairie </a:t>
            </a:r>
            <a:r>
              <a:rPr lang="fr-FR" dirty="0" err="1" smtClean="0"/>
              <a:t>LibTBXcast</a:t>
            </a:r>
            <a:r>
              <a:rPr lang="fr-FR" dirty="0" smtClean="0"/>
              <a:t> et le driver TBXcast</a:t>
            </a:r>
          </a:p>
          <a:p>
            <a:pPr lvl="1"/>
            <a:r>
              <a:rPr lang="fr-FR" dirty="0" smtClean="0"/>
              <a:t>Solution : coder le paquet « en dur »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Version 3 : construction de l’arbre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Objectifs</a:t>
            </a:r>
          </a:p>
          <a:p>
            <a:pPr lvl="1"/>
            <a:r>
              <a:rPr lang="fr-FR" dirty="0" smtClean="0"/>
              <a:t>Construction de l’arbre de routage à la source à partir d’une topologie fournie manuellement dans la librairie LibTBXcast</a:t>
            </a:r>
          </a:p>
          <a:p>
            <a:pPr lvl="1"/>
            <a:r>
              <a:rPr lang="fr-FR" dirty="0" smtClean="0"/>
              <a:t>Ajout de l’arbre construit dans l’entête du paquet TBXcast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38</a:t>
            </a:fld>
            <a:endParaRPr lang="fr-BE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8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Représentation de la topologie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Ensemble de liens entre interfaces</a:t>
            </a:r>
          </a:p>
          <a:p>
            <a:r>
              <a:rPr lang="fr-FR" dirty="0" smtClean="0"/>
              <a:t>Structure</a:t>
            </a:r>
          </a:p>
          <a:p>
            <a:pPr lvl="1"/>
            <a:r>
              <a:rPr lang="fr-FR" dirty="0" smtClean="0"/>
              <a:t>Source</a:t>
            </a:r>
          </a:p>
          <a:p>
            <a:pPr lvl="1"/>
            <a:r>
              <a:rPr lang="fr-FR" dirty="0" smtClean="0"/>
              <a:t>Destinataire</a:t>
            </a:r>
          </a:p>
          <a:p>
            <a:pPr lvl="1"/>
            <a:r>
              <a:rPr lang="fr-FR" dirty="0" smtClean="0"/>
              <a:t>Adresse IP de la destination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39</a:t>
            </a:fld>
            <a:endParaRPr lang="fr-BE"/>
          </a:p>
        </p:txBody>
      </p:sp>
      <p:grpSp>
        <p:nvGrpSpPr>
          <p:cNvPr id="4" name="Groupe 3"/>
          <p:cNvGrpSpPr/>
          <p:nvPr/>
        </p:nvGrpSpPr>
        <p:grpSpPr>
          <a:xfrm>
            <a:off x="1000100" y="4429132"/>
            <a:ext cx="3143272" cy="960601"/>
            <a:chOff x="928662" y="1285860"/>
            <a:chExt cx="3143272" cy="960601"/>
          </a:xfrm>
        </p:grpSpPr>
        <p:sp>
          <p:nvSpPr>
            <p:cNvPr id="5" name="Ellipse 4"/>
            <p:cNvSpPr/>
            <p:nvPr/>
          </p:nvSpPr>
          <p:spPr>
            <a:xfrm>
              <a:off x="1071538" y="1285860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>
                  <a:solidFill>
                    <a:schemeClr val="tx1"/>
                  </a:solidFill>
                </a:rPr>
                <a:t>0</a:t>
              </a:r>
              <a:endParaRPr lang="fr-FR" sz="2400" dirty="0">
                <a:solidFill>
                  <a:schemeClr val="tx1"/>
                </a:solidFill>
              </a:endParaRPr>
            </a:p>
          </p:txBody>
        </p:sp>
        <p:sp>
          <p:nvSpPr>
            <p:cNvPr id="6" name="Ellipse 5"/>
            <p:cNvSpPr/>
            <p:nvPr/>
          </p:nvSpPr>
          <p:spPr>
            <a:xfrm>
              <a:off x="2928926" y="1285860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7" name="Connecteur droit 6"/>
            <p:cNvCxnSpPr>
              <a:stCxn id="5" idx="6"/>
              <a:endCxn id="6" idx="2"/>
            </p:cNvCxnSpPr>
            <p:nvPr/>
          </p:nvCxnSpPr>
          <p:spPr>
            <a:xfrm>
              <a:off x="1785918" y="1643050"/>
              <a:ext cx="1143008" cy="1588"/>
            </a:xfrm>
            <a:prstGeom prst="line">
              <a:avLst/>
            </a:prstGeom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8" name="Ellipse 7"/>
            <p:cNvSpPr/>
            <p:nvPr/>
          </p:nvSpPr>
          <p:spPr>
            <a:xfrm>
              <a:off x="1714480" y="1571612"/>
              <a:ext cx="142876" cy="14287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>
                <a:solidFill>
                  <a:schemeClr val="bg1"/>
                </a:solidFill>
              </a:endParaRPr>
            </a:p>
          </p:txBody>
        </p:sp>
        <p:sp>
          <p:nvSpPr>
            <p:cNvPr id="9" name="Ellipse 8"/>
            <p:cNvSpPr/>
            <p:nvPr/>
          </p:nvSpPr>
          <p:spPr>
            <a:xfrm>
              <a:off x="1357290" y="1928802"/>
              <a:ext cx="142876" cy="14287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>
                <a:solidFill>
                  <a:schemeClr val="bg1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3571868" y="1571612"/>
              <a:ext cx="142876" cy="14287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>
                <a:solidFill>
                  <a:schemeClr val="bg1"/>
                </a:solidFill>
              </a:endParaRPr>
            </a:p>
          </p:txBody>
        </p:sp>
        <p:sp>
          <p:nvSpPr>
            <p:cNvPr id="11" name="Ellipse 10"/>
            <p:cNvSpPr/>
            <p:nvPr/>
          </p:nvSpPr>
          <p:spPr>
            <a:xfrm>
              <a:off x="2857488" y="1571612"/>
              <a:ext cx="142876" cy="14287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>
                <a:solidFill>
                  <a:schemeClr val="bg1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785918" y="1682581"/>
              <a:ext cx="500066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b="1" dirty="0" smtClean="0">
                  <a:solidFill>
                    <a:schemeClr val="bg1"/>
                  </a:solidFill>
                </a:rPr>
                <a:t>a::0</a:t>
              </a:r>
              <a:endParaRPr lang="fr-FR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928662" y="2000240"/>
              <a:ext cx="500066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b="1" dirty="0" smtClean="0">
                  <a:solidFill>
                    <a:schemeClr val="bg1"/>
                  </a:solidFill>
                </a:rPr>
                <a:t>b::0</a:t>
              </a:r>
              <a:endParaRPr lang="fr-FR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2428860" y="1682581"/>
              <a:ext cx="500066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b="1" dirty="0" smtClean="0">
                  <a:solidFill>
                    <a:schemeClr val="bg1"/>
                  </a:solidFill>
                </a:rPr>
                <a:t>a::1</a:t>
              </a:r>
              <a:endParaRPr lang="fr-FR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3571868" y="1714488"/>
              <a:ext cx="500066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b="1" dirty="0" smtClean="0">
                  <a:solidFill>
                    <a:schemeClr val="bg1"/>
                  </a:solidFill>
                </a:rPr>
                <a:t>c::</a:t>
              </a:r>
              <a:r>
                <a:rPr lang="fr-FR" sz="16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16" name="ZoneTexte 15"/>
          <p:cNvSpPr txBox="1"/>
          <p:nvPr/>
        </p:nvSpPr>
        <p:spPr>
          <a:xfrm>
            <a:off x="5072066" y="4429132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{ source = 0, </a:t>
            </a:r>
            <a:r>
              <a:rPr lang="fr-FR" b="1" dirty="0" err="1" smtClean="0">
                <a:solidFill>
                  <a:schemeClr val="bg1"/>
                </a:solidFill>
              </a:rPr>
              <a:t>dest</a:t>
            </a:r>
            <a:r>
              <a:rPr lang="fr-FR" b="1" dirty="0" smtClean="0">
                <a:solidFill>
                  <a:schemeClr val="bg1"/>
                </a:solidFill>
              </a:rPr>
              <a:t> = 1, </a:t>
            </a:r>
            <a:r>
              <a:rPr lang="fr-FR" b="1" dirty="0" err="1" smtClean="0">
                <a:solidFill>
                  <a:schemeClr val="bg1"/>
                </a:solidFill>
              </a:rPr>
              <a:t>addr</a:t>
            </a:r>
            <a:r>
              <a:rPr lang="fr-FR" b="1" dirty="0" smtClean="0">
                <a:solidFill>
                  <a:schemeClr val="bg1"/>
                </a:solidFill>
              </a:rPr>
              <a:t> = a::1 }</a:t>
            </a:r>
          </a:p>
          <a:p>
            <a:r>
              <a:rPr lang="fr-FR" b="1" dirty="0" smtClean="0">
                <a:solidFill>
                  <a:schemeClr val="bg1"/>
                </a:solidFill>
              </a:rPr>
              <a:t>{ source = 1, </a:t>
            </a:r>
            <a:r>
              <a:rPr lang="fr-FR" b="1" dirty="0" err="1" smtClean="0">
                <a:solidFill>
                  <a:schemeClr val="bg1"/>
                </a:solidFill>
              </a:rPr>
              <a:t>dest</a:t>
            </a:r>
            <a:r>
              <a:rPr lang="fr-FR" b="1" dirty="0" smtClean="0">
                <a:solidFill>
                  <a:schemeClr val="bg1"/>
                </a:solidFill>
              </a:rPr>
              <a:t> = 0, </a:t>
            </a:r>
            <a:r>
              <a:rPr lang="fr-FR" b="1" dirty="0" err="1" smtClean="0">
                <a:solidFill>
                  <a:schemeClr val="bg1"/>
                </a:solidFill>
              </a:rPr>
              <a:t>addr</a:t>
            </a:r>
            <a:r>
              <a:rPr lang="fr-FR" b="1" dirty="0" smtClean="0">
                <a:solidFill>
                  <a:schemeClr val="bg1"/>
                </a:solidFill>
              </a:rPr>
              <a:t> = a::0 }</a:t>
            </a:r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19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Cadre du projet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Algorithme de construction de l’arbre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804" y="16002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Arbre couvrant minimal à partir du graphe qui décrit la topologie</a:t>
            </a:r>
          </a:p>
          <a:p>
            <a:pPr lvl="1"/>
            <a:r>
              <a:rPr lang="fr-FR" dirty="0" smtClean="0"/>
              <a:t>On utilise l’algorithme de Moore-Dijkstra</a:t>
            </a:r>
          </a:p>
          <a:p>
            <a:pPr lvl="1"/>
            <a:r>
              <a:rPr lang="fr-FR" dirty="0" smtClean="0"/>
              <a:t>L’algorithme travaille sur une matrice des liens</a:t>
            </a:r>
          </a:p>
          <a:p>
            <a:r>
              <a:rPr lang="fr-FR" dirty="0" smtClean="0"/>
              <a:t>A chaque étape</a:t>
            </a:r>
          </a:p>
          <a:p>
            <a:pPr lvl="1"/>
            <a:r>
              <a:rPr lang="fr-FR" dirty="0" smtClean="0"/>
              <a:t>On sélectionne le nœud non encore pris le plus proche de la source</a:t>
            </a:r>
          </a:p>
          <a:p>
            <a:pPr lvl="1"/>
            <a:r>
              <a:rPr lang="fr-FR" dirty="0" smtClean="0"/>
              <a:t>On met à jour les distances et les prédécesseurs</a:t>
            </a:r>
          </a:p>
          <a:p>
            <a:r>
              <a:rPr lang="fr-FR" dirty="0" smtClean="0"/>
              <a:t>Arrêt quand tous les destinataires sont couverts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Exemple de matrice des liens</a:t>
            </a:r>
            <a:endParaRPr lang="fr-FR" dirty="0"/>
          </a:p>
        </p:txBody>
      </p:sp>
      <p:sp>
        <p:nvSpPr>
          <p:cNvPr id="30" name="Espace réservé du numéro de diapositive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41</a:t>
            </a:fld>
            <a:endParaRPr lang="fr-BE"/>
          </a:p>
        </p:txBody>
      </p:sp>
      <p:grpSp>
        <p:nvGrpSpPr>
          <p:cNvPr id="3" name="Groupe 27"/>
          <p:cNvGrpSpPr/>
          <p:nvPr/>
        </p:nvGrpSpPr>
        <p:grpSpPr>
          <a:xfrm>
            <a:off x="5429256" y="2500306"/>
            <a:ext cx="3071834" cy="3143272"/>
            <a:chOff x="1285852" y="1357298"/>
            <a:chExt cx="4500594" cy="4786346"/>
          </a:xfrm>
        </p:grpSpPr>
        <p:sp>
          <p:nvSpPr>
            <p:cNvPr id="4" name="Ellipse 3"/>
            <p:cNvSpPr/>
            <p:nvPr/>
          </p:nvSpPr>
          <p:spPr>
            <a:xfrm>
              <a:off x="1857356" y="5429264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0</a:t>
              </a:r>
              <a:endParaRPr lang="fr-FR" sz="2400" dirty="0"/>
            </a:p>
          </p:txBody>
        </p:sp>
        <p:sp>
          <p:nvSpPr>
            <p:cNvPr id="5" name="Ellipse 4"/>
            <p:cNvSpPr/>
            <p:nvPr/>
          </p:nvSpPr>
          <p:spPr>
            <a:xfrm>
              <a:off x="3571868" y="4071942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1</a:t>
              </a:r>
              <a:endParaRPr lang="fr-FR" sz="2400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2571736" y="2643182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4</a:t>
              </a:r>
              <a:endParaRPr lang="fr-FR" sz="2400" dirty="0"/>
            </a:p>
          </p:txBody>
        </p:sp>
        <p:sp>
          <p:nvSpPr>
            <p:cNvPr id="7" name="Ellipse 6"/>
            <p:cNvSpPr/>
            <p:nvPr/>
          </p:nvSpPr>
          <p:spPr>
            <a:xfrm>
              <a:off x="4000496" y="1571612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3</a:t>
              </a:r>
              <a:endParaRPr lang="fr-FR" sz="2400" dirty="0"/>
            </a:p>
          </p:txBody>
        </p:sp>
        <p:sp>
          <p:nvSpPr>
            <p:cNvPr id="8" name="Ellipse 7"/>
            <p:cNvSpPr/>
            <p:nvPr/>
          </p:nvSpPr>
          <p:spPr>
            <a:xfrm>
              <a:off x="5072066" y="2928934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2</a:t>
              </a:r>
              <a:endParaRPr lang="fr-FR" sz="2400" dirty="0"/>
            </a:p>
          </p:txBody>
        </p:sp>
        <p:sp>
          <p:nvSpPr>
            <p:cNvPr id="9" name="Ellipse 8"/>
            <p:cNvSpPr/>
            <p:nvPr/>
          </p:nvSpPr>
          <p:spPr>
            <a:xfrm>
              <a:off x="1285852" y="1357298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5</a:t>
              </a:r>
              <a:endParaRPr lang="fr-FR" sz="2400" dirty="0"/>
            </a:p>
          </p:txBody>
        </p:sp>
        <p:cxnSp>
          <p:nvCxnSpPr>
            <p:cNvPr id="10" name="Connecteur droit 9"/>
            <p:cNvCxnSpPr>
              <a:stCxn id="4" idx="7"/>
              <a:endCxn id="5" idx="3"/>
            </p:cNvCxnSpPr>
            <p:nvPr/>
          </p:nvCxnSpPr>
          <p:spPr>
            <a:xfrm rot="5400000" flipH="1" flipV="1">
              <a:off x="2645713" y="4503108"/>
              <a:ext cx="852178" cy="120937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>
              <a:stCxn id="5" idx="1"/>
              <a:endCxn id="6" idx="5"/>
            </p:cNvCxnSpPr>
            <p:nvPr/>
          </p:nvCxnSpPr>
          <p:spPr>
            <a:xfrm rot="16200000" flipV="1">
              <a:off x="2967184" y="3467257"/>
              <a:ext cx="923616" cy="49499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>
              <a:stCxn id="9" idx="5"/>
              <a:endCxn id="6" idx="1"/>
            </p:cNvCxnSpPr>
            <p:nvPr/>
          </p:nvCxnSpPr>
          <p:spPr>
            <a:xfrm rot="16200000" flipH="1">
              <a:off x="1895614" y="1967059"/>
              <a:ext cx="780740" cy="78074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>
              <a:stCxn id="6" idx="7"/>
              <a:endCxn id="7" idx="3"/>
            </p:cNvCxnSpPr>
            <p:nvPr/>
          </p:nvCxnSpPr>
          <p:spPr>
            <a:xfrm rot="5400000" flipH="1" flipV="1">
              <a:off x="3360093" y="2002778"/>
              <a:ext cx="566426" cy="92361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>
              <a:stCxn id="7" idx="5"/>
              <a:endCxn id="8" idx="1"/>
            </p:cNvCxnSpPr>
            <p:nvPr/>
          </p:nvCxnSpPr>
          <p:spPr>
            <a:xfrm rot="16200000" flipH="1">
              <a:off x="4467382" y="2324249"/>
              <a:ext cx="852178" cy="56642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>
              <a:stCxn id="8" idx="3"/>
              <a:endCxn id="5" idx="7"/>
            </p:cNvCxnSpPr>
            <p:nvPr/>
          </p:nvCxnSpPr>
          <p:spPr>
            <a:xfrm rot="5400000">
              <a:off x="4360225" y="3360100"/>
              <a:ext cx="637864" cy="99505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16" name="ZoneTexte 15"/>
            <p:cNvSpPr txBox="1"/>
            <p:nvPr/>
          </p:nvSpPr>
          <p:spPr>
            <a:xfrm>
              <a:off x="2565090" y="5364911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a::0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3500429" y="4789691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a::1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4344395" y="4047120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b::1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3065157" y="4007588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e::1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2041766" y="1793011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f::5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2041766" y="2578828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f::4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3297745" y="2578828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d::4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2774420" y="3315349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e::4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3483817" y="1935887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d::3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4763055" y="2007324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c::3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5000628" y="2553885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c::2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929190" y="3641690"/>
              <a:ext cx="500066" cy="37492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b::2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857224" y="2428868"/>
          <a:ext cx="3429027" cy="335758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89861"/>
                <a:gridCol w="489861"/>
                <a:gridCol w="489861"/>
                <a:gridCol w="489861"/>
                <a:gridCol w="489861"/>
                <a:gridCol w="489861"/>
                <a:gridCol w="489861"/>
              </a:tblGrid>
              <a:tr h="479655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</a:tr>
              <a:tr h="47965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</a:tr>
              <a:tr h="47965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</a:tr>
              <a:tr h="47965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</a:tr>
              <a:tr h="47965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</a:tr>
              <a:tr h="47965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</a:tr>
              <a:tr h="47965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1" name="Espace réservé du pied de page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32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357166"/>
            <a:ext cx="8858312" cy="56040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Exemple du déroulement de l’algorithme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Envoi depuis 0 jusqu’à 2 et 5</a:t>
            </a:r>
          </a:p>
          <a:p>
            <a:r>
              <a:rPr lang="fr-FR" dirty="0" smtClean="0"/>
              <a:t>Tableau des longueurs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Tableau des prédécesseurs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42</a:t>
            </a:fld>
            <a:endParaRPr lang="fr-BE"/>
          </a:p>
        </p:txBody>
      </p:sp>
      <p:grpSp>
        <p:nvGrpSpPr>
          <p:cNvPr id="4" name="Groupe 3"/>
          <p:cNvGrpSpPr/>
          <p:nvPr/>
        </p:nvGrpSpPr>
        <p:grpSpPr>
          <a:xfrm>
            <a:off x="4929190" y="2071678"/>
            <a:ext cx="3071834" cy="3143272"/>
            <a:chOff x="1285852" y="1357298"/>
            <a:chExt cx="4500594" cy="4786346"/>
          </a:xfrm>
        </p:grpSpPr>
        <p:sp>
          <p:nvSpPr>
            <p:cNvPr id="5" name="Ellipse 4"/>
            <p:cNvSpPr/>
            <p:nvPr/>
          </p:nvSpPr>
          <p:spPr>
            <a:xfrm>
              <a:off x="1857356" y="5429264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0</a:t>
              </a:r>
              <a:endParaRPr lang="fr-FR" sz="2400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3571868" y="4071942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1</a:t>
              </a:r>
              <a:endParaRPr lang="fr-FR" sz="2400" dirty="0"/>
            </a:p>
          </p:txBody>
        </p:sp>
        <p:sp>
          <p:nvSpPr>
            <p:cNvPr id="7" name="Ellipse 6"/>
            <p:cNvSpPr/>
            <p:nvPr/>
          </p:nvSpPr>
          <p:spPr>
            <a:xfrm>
              <a:off x="2571736" y="2643182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4</a:t>
              </a:r>
              <a:endParaRPr lang="fr-FR" sz="2400" dirty="0"/>
            </a:p>
          </p:txBody>
        </p:sp>
        <p:sp>
          <p:nvSpPr>
            <p:cNvPr id="8" name="Ellipse 7"/>
            <p:cNvSpPr/>
            <p:nvPr/>
          </p:nvSpPr>
          <p:spPr>
            <a:xfrm>
              <a:off x="4000496" y="1571612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3</a:t>
              </a:r>
              <a:endParaRPr lang="fr-FR" sz="2400" dirty="0"/>
            </a:p>
          </p:txBody>
        </p:sp>
        <p:sp>
          <p:nvSpPr>
            <p:cNvPr id="9" name="Ellipse 8"/>
            <p:cNvSpPr/>
            <p:nvPr/>
          </p:nvSpPr>
          <p:spPr>
            <a:xfrm>
              <a:off x="5072066" y="2928934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2</a:t>
              </a:r>
              <a:endParaRPr lang="fr-FR" sz="2400" dirty="0"/>
            </a:p>
          </p:txBody>
        </p:sp>
        <p:sp>
          <p:nvSpPr>
            <p:cNvPr id="10" name="Ellipse 9"/>
            <p:cNvSpPr/>
            <p:nvPr/>
          </p:nvSpPr>
          <p:spPr>
            <a:xfrm>
              <a:off x="1285852" y="1357298"/>
              <a:ext cx="714380" cy="7143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5</a:t>
              </a:r>
              <a:endParaRPr lang="fr-FR" sz="2400" dirty="0"/>
            </a:p>
          </p:txBody>
        </p:sp>
        <p:cxnSp>
          <p:nvCxnSpPr>
            <p:cNvPr id="11" name="Connecteur droit 10"/>
            <p:cNvCxnSpPr>
              <a:stCxn id="5" idx="7"/>
              <a:endCxn id="6" idx="3"/>
            </p:cNvCxnSpPr>
            <p:nvPr/>
          </p:nvCxnSpPr>
          <p:spPr>
            <a:xfrm rot="5400000" flipH="1" flipV="1">
              <a:off x="2645713" y="4503108"/>
              <a:ext cx="852178" cy="12093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>
              <a:stCxn id="6" idx="1"/>
              <a:endCxn id="7" idx="5"/>
            </p:cNvCxnSpPr>
            <p:nvPr/>
          </p:nvCxnSpPr>
          <p:spPr>
            <a:xfrm rot="16200000" flipV="1">
              <a:off x="2967184" y="3467257"/>
              <a:ext cx="923616" cy="4949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>
              <a:stCxn id="10" idx="5"/>
              <a:endCxn id="7" idx="1"/>
            </p:cNvCxnSpPr>
            <p:nvPr/>
          </p:nvCxnSpPr>
          <p:spPr>
            <a:xfrm rot="16200000" flipH="1">
              <a:off x="1895614" y="1967059"/>
              <a:ext cx="780740" cy="7807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>
              <a:stCxn id="7" idx="7"/>
              <a:endCxn id="8" idx="3"/>
            </p:cNvCxnSpPr>
            <p:nvPr/>
          </p:nvCxnSpPr>
          <p:spPr>
            <a:xfrm rot="5400000" flipH="1" flipV="1">
              <a:off x="3360093" y="2002778"/>
              <a:ext cx="566426" cy="9236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>
              <a:stCxn id="8" idx="5"/>
              <a:endCxn id="9" idx="1"/>
            </p:cNvCxnSpPr>
            <p:nvPr/>
          </p:nvCxnSpPr>
          <p:spPr>
            <a:xfrm rot="16200000" flipH="1">
              <a:off x="4467382" y="2324249"/>
              <a:ext cx="852178" cy="5664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>
              <a:stCxn id="9" idx="3"/>
              <a:endCxn id="6" idx="7"/>
            </p:cNvCxnSpPr>
            <p:nvPr/>
          </p:nvCxnSpPr>
          <p:spPr>
            <a:xfrm rot="5400000">
              <a:off x="4360225" y="3360100"/>
              <a:ext cx="637864" cy="9950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19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785786" y="2428868"/>
          <a:ext cx="3571866" cy="3708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5311"/>
                <a:gridCol w="595311"/>
                <a:gridCol w="595311"/>
                <a:gridCol w="595311"/>
                <a:gridCol w="595311"/>
                <a:gridCol w="595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785820" y="3643314"/>
          <a:ext cx="3571866" cy="3708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5311"/>
                <a:gridCol w="595311"/>
                <a:gridCol w="595311"/>
                <a:gridCol w="595311"/>
                <a:gridCol w="595311"/>
                <a:gridCol w="595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3" name="Ellipse 22"/>
          <p:cNvSpPr/>
          <p:nvPr/>
        </p:nvSpPr>
        <p:spPr>
          <a:xfrm>
            <a:off x="5319264" y="4745805"/>
            <a:ext cx="487593" cy="46914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0</a:t>
            </a:r>
            <a:endParaRPr lang="fr-FR" sz="2400" dirty="0"/>
          </a:p>
        </p:txBody>
      </p:sp>
      <p:sp>
        <p:nvSpPr>
          <p:cNvPr id="24" name="Ellipse 23"/>
          <p:cNvSpPr/>
          <p:nvPr/>
        </p:nvSpPr>
        <p:spPr>
          <a:xfrm>
            <a:off x="6489487" y="3854429"/>
            <a:ext cx="487593" cy="46914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1</a:t>
            </a:r>
            <a:endParaRPr lang="fr-FR" sz="2400" dirty="0"/>
          </a:p>
        </p:txBody>
      </p:sp>
      <p:sp>
        <p:nvSpPr>
          <p:cNvPr id="25" name="Ellipse 24"/>
          <p:cNvSpPr/>
          <p:nvPr/>
        </p:nvSpPr>
        <p:spPr>
          <a:xfrm>
            <a:off x="5806857" y="2916139"/>
            <a:ext cx="487593" cy="46914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4</a:t>
            </a:r>
            <a:endParaRPr lang="fr-FR" sz="2400" dirty="0"/>
          </a:p>
        </p:txBody>
      </p:sp>
      <p:sp>
        <p:nvSpPr>
          <p:cNvPr id="26" name="Ellipse 25"/>
          <p:cNvSpPr/>
          <p:nvPr/>
        </p:nvSpPr>
        <p:spPr>
          <a:xfrm>
            <a:off x="6782042" y="2212421"/>
            <a:ext cx="487593" cy="46914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3</a:t>
            </a:r>
            <a:endParaRPr lang="fr-FR" sz="2400" dirty="0"/>
          </a:p>
        </p:txBody>
      </p:sp>
      <p:sp>
        <p:nvSpPr>
          <p:cNvPr id="27" name="Ellipse 26"/>
          <p:cNvSpPr/>
          <p:nvPr/>
        </p:nvSpPr>
        <p:spPr>
          <a:xfrm>
            <a:off x="7513431" y="3103797"/>
            <a:ext cx="487593" cy="46914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2</a:t>
            </a:r>
            <a:endParaRPr lang="fr-FR" sz="2400" dirty="0"/>
          </a:p>
        </p:txBody>
      </p:sp>
      <p:sp>
        <p:nvSpPr>
          <p:cNvPr id="28" name="Ellipse 27"/>
          <p:cNvSpPr/>
          <p:nvPr/>
        </p:nvSpPr>
        <p:spPr>
          <a:xfrm>
            <a:off x="4929190" y="2071678"/>
            <a:ext cx="487593" cy="46914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5</a:t>
            </a:r>
            <a:endParaRPr lang="fr-FR" sz="2400" dirty="0"/>
          </a:p>
        </p:txBody>
      </p:sp>
      <p:cxnSp>
        <p:nvCxnSpPr>
          <p:cNvPr id="29" name="Connecteur droit 28"/>
          <p:cNvCxnSpPr>
            <a:stCxn id="23" idx="7"/>
            <a:endCxn id="24" idx="3"/>
          </p:cNvCxnSpPr>
          <p:nvPr/>
        </p:nvCxnSpPr>
        <p:spPr>
          <a:xfrm rot="5400000" flipH="1" flipV="1">
            <a:off x="5868352" y="4121968"/>
            <a:ext cx="559639" cy="825443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24" idx="1"/>
            <a:endCxn id="25" idx="5"/>
          </p:cNvCxnSpPr>
          <p:nvPr/>
        </p:nvCxnSpPr>
        <p:spPr>
          <a:xfrm rot="16200000" flipV="1">
            <a:off x="6088691" y="3450931"/>
            <a:ext cx="606554" cy="33785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stCxn id="28" idx="5"/>
            <a:endCxn id="25" idx="1"/>
          </p:cNvCxnSpPr>
          <p:nvPr/>
        </p:nvCxnSpPr>
        <p:spPr>
          <a:xfrm rot="16200000" flipH="1">
            <a:off x="5355457" y="2462037"/>
            <a:ext cx="512725" cy="53288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Connecteur droit 32"/>
          <p:cNvCxnSpPr>
            <a:stCxn id="26" idx="5"/>
            <a:endCxn id="27" idx="1"/>
          </p:cNvCxnSpPr>
          <p:nvPr/>
        </p:nvCxnSpPr>
        <p:spPr>
          <a:xfrm rot="16200000" flipH="1">
            <a:off x="7111714" y="2699377"/>
            <a:ext cx="559639" cy="38661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Connecteur droit 33"/>
          <p:cNvCxnSpPr>
            <a:stCxn id="27" idx="3"/>
            <a:endCxn id="24" idx="7"/>
          </p:cNvCxnSpPr>
          <p:nvPr/>
        </p:nvCxnSpPr>
        <p:spPr>
          <a:xfrm rot="5400000">
            <a:off x="7035807" y="3374103"/>
            <a:ext cx="418896" cy="67916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aphicFrame>
        <p:nvGraphicFramePr>
          <p:cNvPr id="35" name="Tableau 34"/>
          <p:cNvGraphicFramePr>
            <a:graphicFrameLocks noGrp="1"/>
          </p:cNvGraphicFramePr>
          <p:nvPr/>
        </p:nvGraphicFramePr>
        <p:xfrm>
          <a:off x="785786" y="2428868"/>
          <a:ext cx="3571866" cy="3708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5311"/>
                <a:gridCol w="595311"/>
                <a:gridCol w="595311"/>
                <a:gridCol w="595311"/>
                <a:gridCol w="595311"/>
                <a:gridCol w="595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6" name="Tableau 35"/>
          <p:cNvGraphicFramePr>
            <a:graphicFrameLocks noGrp="1"/>
          </p:cNvGraphicFramePr>
          <p:nvPr/>
        </p:nvGraphicFramePr>
        <p:xfrm>
          <a:off x="785786" y="2428868"/>
          <a:ext cx="3571866" cy="3708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5311"/>
                <a:gridCol w="595311"/>
                <a:gridCol w="595311"/>
                <a:gridCol w="595311"/>
                <a:gridCol w="595311"/>
                <a:gridCol w="595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785786" y="2428868"/>
          <a:ext cx="3571866" cy="3708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5311"/>
                <a:gridCol w="595311"/>
                <a:gridCol w="595311"/>
                <a:gridCol w="595311"/>
                <a:gridCol w="595311"/>
                <a:gridCol w="595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8" name="Tableau 37"/>
          <p:cNvGraphicFramePr>
            <a:graphicFrameLocks noGrp="1"/>
          </p:cNvGraphicFramePr>
          <p:nvPr/>
        </p:nvGraphicFramePr>
        <p:xfrm>
          <a:off x="785786" y="3643314"/>
          <a:ext cx="3571866" cy="3708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5311"/>
                <a:gridCol w="595311"/>
                <a:gridCol w="595311"/>
                <a:gridCol w="595311"/>
                <a:gridCol w="595311"/>
                <a:gridCol w="595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9" name="Tableau 38"/>
          <p:cNvGraphicFramePr>
            <a:graphicFrameLocks noGrp="1"/>
          </p:cNvGraphicFramePr>
          <p:nvPr/>
        </p:nvGraphicFramePr>
        <p:xfrm>
          <a:off x="785786" y="3643314"/>
          <a:ext cx="3571866" cy="3708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5311"/>
                <a:gridCol w="595311"/>
                <a:gridCol w="595311"/>
                <a:gridCol w="595311"/>
                <a:gridCol w="595311"/>
                <a:gridCol w="595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785786" y="3643314"/>
          <a:ext cx="3571866" cy="3708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5311"/>
                <a:gridCol w="595311"/>
                <a:gridCol w="595311"/>
                <a:gridCol w="595311"/>
                <a:gridCol w="595311"/>
                <a:gridCol w="595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Traitements supplémentaires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Elagage de l’arbre</a:t>
            </a:r>
          </a:p>
          <a:p>
            <a:pPr lvl="1"/>
            <a:r>
              <a:rPr lang="fr-FR" dirty="0" smtClean="0"/>
              <a:t>Suppression des branches sans destinataire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Suppression des nœuds inutiles au routage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43</a:t>
            </a:fld>
            <a:endParaRPr lang="fr-BE"/>
          </a:p>
        </p:txBody>
      </p:sp>
      <p:sp>
        <p:nvSpPr>
          <p:cNvPr id="4" name="Ellipse 3"/>
          <p:cNvSpPr/>
          <p:nvPr/>
        </p:nvSpPr>
        <p:spPr>
          <a:xfrm>
            <a:off x="1357290" y="3318596"/>
            <a:ext cx="548726" cy="56284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0</a:t>
            </a:r>
            <a:endParaRPr lang="fr-FR" sz="2400" dirty="0"/>
          </a:p>
        </p:txBody>
      </p:sp>
      <p:sp>
        <p:nvSpPr>
          <p:cNvPr id="5" name="Ellipse 4"/>
          <p:cNvSpPr/>
          <p:nvPr/>
        </p:nvSpPr>
        <p:spPr>
          <a:xfrm>
            <a:off x="2344998" y="3318596"/>
            <a:ext cx="548726" cy="56284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1</a:t>
            </a:r>
            <a:endParaRPr lang="fr-FR" sz="2400" dirty="0"/>
          </a:p>
        </p:txBody>
      </p:sp>
      <p:sp>
        <p:nvSpPr>
          <p:cNvPr id="6" name="Ellipse 5"/>
          <p:cNvSpPr/>
          <p:nvPr/>
        </p:nvSpPr>
        <p:spPr>
          <a:xfrm>
            <a:off x="3497324" y="3937725"/>
            <a:ext cx="548726" cy="56284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4</a:t>
            </a:r>
            <a:endParaRPr lang="fr-FR" sz="2400" dirty="0"/>
          </a:p>
        </p:txBody>
      </p:sp>
      <p:sp>
        <p:nvSpPr>
          <p:cNvPr id="7" name="Ellipse 6"/>
          <p:cNvSpPr/>
          <p:nvPr/>
        </p:nvSpPr>
        <p:spPr>
          <a:xfrm>
            <a:off x="3442452" y="2643181"/>
            <a:ext cx="548726" cy="56284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2</a:t>
            </a:r>
            <a:endParaRPr lang="fr-FR" sz="2400" dirty="0"/>
          </a:p>
        </p:txBody>
      </p:sp>
      <p:sp>
        <p:nvSpPr>
          <p:cNvPr id="8" name="Ellipse 7"/>
          <p:cNvSpPr/>
          <p:nvPr/>
        </p:nvSpPr>
        <p:spPr>
          <a:xfrm>
            <a:off x="4594778" y="3937724"/>
            <a:ext cx="548726" cy="56284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5</a:t>
            </a:r>
            <a:endParaRPr lang="fr-FR" sz="2400" dirty="0"/>
          </a:p>
        </p:txBody>
      </p:sp>
      <p:cxnSp>
        <p:nvCxnSpPr>
          <p:cNvPr id="9" name="Connecteur droit 8"/>
          <p:cNvCxnSpPr>
            <a:stCxn id="4" idx="6"/>
            <a:endCxn id="5" idx="2"/>
          </p:cNvCxnSpPr>
          <p:nvPr/>
        </p:nvCxnSpPr>
        <p:spPr>
          <a:xfrm>
            <a:off x="1906016" y="3600018"/>
            <a:ext cx="438982" cy="125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stCxn id="5" idx="5"/>
            <a:endCxn id="6" idx="2"/>
          </p:cNvCxnSpPr>
          <p:nvPr/>
        </p:nvCxnSpPr>
        <p:spPr>
          <a:xfrm rot="16200000" flipH="1">
            <a:off x="2945276" y="3667101"/>
            <a:ext cx="420133" cy="68395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>
            <a:stCxn id="8" idx="2"/>
            <a:endCxn id="6" idx="6"/>
          </p:cNvCxnSpPr>
          <p:nvPr/>
        </p:nvCxnSpPr>
        <p:spPr>
          <a:xfrm rot="10800000">
            <a:off x="4046049" y="4219147"/>
            <a:ext cx="54872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>
            <a:stCxn id="7" idx="2"/>
            <a:endCxn id="5" idx="7"/>
          </p:cNvCxnSpPr>
          <p:nvPr/>
        </p:nvCxnSpPr>
        <p:spPr>
          <a:xfrm rot="10800000" flipV="1">
            <a:off x="2813365" y="2924604"/>
            <a:ext cx="629086" cy="476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72000" y="2643182"/>
            <a:ext cx="548726" cy="56284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3</a:t>
            </a:r>
          </a:p>
        </p:txBody>
      </p:sp>
      <p:cxnSp>
        <p:nvCxnSpPr>
          <p:cNvPr id="15" name="Connecteur droit 14"/>
          <p:cNvCxnSpPr>
            <a:stCxn id="14" idx="2"/>
            <a:endCxn id="7" idx="6"/>
          </p:cNvCxnSpPr>
          <p:nvPr/>
        </p:nvCxnSpPr>
        <p:spPr>
          <a:xfrm rot="10800000">
            <a:off x="3991178" y="2924605"/>
            <a:ext cx="580822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18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  <p:cxnSp>
        <p:nvCxnSpPr>
          <p:cNvPr id="20" name="Connecteur droit 19"/>
          <p:cNvCxnSpPr>
            <a:stCxn id="5" idx="5"/>
            <a:endCxn id="8" idx="2"/>
          </p:cNvCxnSpPr>
          <p:nvPr/>
        </p:nvCxnSpPr>
        <p:spPr>
          <a:xfrm rot="16200000" flipH="1">
            <a:off x="3494005" y="3118373"/>
            <a:ext cx="420133" cy="178141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Test de la version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Protocole de test</a:t>
            </a:r>
          </a:p>
          <a:p>
            <a:pPr lvl="1"/>
            <a:r>
              <a:rPr lang="fr-FR" dirty="0" smtClean="0"/>
              <a:t>Construction de la topologie</a:t>
            </a:r>
          </a:p>
          <a:p>
            <a:pPr lvl="1"/>
            <a:r>
              <a:rPr lang="fr-FR" dirty="0" smtClean="0"/>
              <a:t>Création d’un groupe</a:t>
            </a:r>
          </a:p>
          <a:p>
            <a:pPr lvl="2"/>
            <a:r>
              <a:rPr lang="fr-FR" dirty="0" smtClean="0"/>
              <a:t>Ajout de membres</a:t>
            </a:r>
          </a:p>
          <a:p>
            <a:pPr lvl="1"/>
            <a:r>
              <a:rPr lang="fr-FR" dirty="0" smtClean="0"/>
              <a:t>Construction de l’arbre</a:t>
            </a:r>
          </a:p>
          <a:p>
            <a:pPr lvl="2"/>
            <a:r>
              <a:rPr lang="fr-FR" dirty="0" smtClean="0"/>
              <a:t>Grâce à l’algorithme précédemment présenté</a:t>
            </a:r>
          </a:p>
          <a:p>
            <a:r>
              <a:rPr lang="fr-FR" dirty="0" smtClean="0"/>
              <a:t>Tests unitaires effectués</a:t>
            </a:r>
          </a:p>
          <a:p>
            <a:pPr lvl="1"/>
            <a:r>
              <a:rPr lang="fr-FR" dirty="0" smtClean="0"/>
              <a:t>Algorithme de création de l’arbre</a:t>
            </a:r>
          </a:p>
          <a:p>
            <a:pPr lvl="1"/>
            <a:r>
              <a:rPr lang="fr-FR" dirty="0" smtClean="0"/>
              <a:t>Gestion de la topologie</a:t>
            </a:r>
          </a:p>
          <a:p>
            <a:pPr lvl="1"/>
            <a:r>
              <a:rPr lang="fr-FR" dirty="0" smtClean="0"/>
              <a:t>Ajout et retrait de membres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Conception et Implémentation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Présentation de la plateforme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45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Nécessité d’une plateforme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04800" indent="-304800">
              <a:spcBef>
                <a:spcPct val="0"/>
              </a:spcBef>
            </a:pPr>
            <a:r>
              <a:rPr lang="fr-FR" dirty="0" smtClean="0"/>
              <a:t>Code dans le noyau de NetBSD</a:t>
            </a:r>
          </a:p>
          <a:p>
            <a:pPr lvl="1"/>
            <a:r>
              <a:rPr lang="fr-FR" dirty="0" smtClean="0"/>
              <a:t>Besoin de postes sous NetBSD</a:t>
            </a:r>
          </a:p>
          <a:p>
            <a:pPr lvl="1"/>
            <a:r>
              <a:rPr lang="fr-FR" dirty="0" smtClean="0"/>
              <a:t>Besoin de systèmes dédiés</a:t>
            </a:r>
          </a:p>
          <a:p>
            <a:pPr marL="304800" indent="-304800"/>
            <a:r>
              <a:rPr lang="fr-FR" dirty="0" smtClean="0"/>
              <a:t>Développement d’un protocole de routage</a:t>
            </a:r>
          </a:p>
          <a:p>
            <a:pPr lvl="1"/>
            <a:r>
              <a:rPr lang="fr-FR" dirty="0" smtClean="0"/>
              <a:t>Besoin d’un réseau de test conséquent</a:t>
            </a:r>
          </a:p>
          <a:p>
            <a:pPr lvl="1"/>
            <a:r>
              <a:rPr lang="fr-FR" dirty="0" smtClean="0"/>
              <a:t>Besoin de simuler de nombreuses topologies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Plateforme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Plateforme</a:t>
            </a:r>
            <a:r>
              <a:rPr lang="en-US" dirty="0" smtClean="0"/>
              <a:t> </a:t>
            </a:r>
            <a:r>
              <a:rPr lang="en-US" dirty="0" err="1" smtClean="0"/>
              <a:t>initiale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04800" indent="-304800">
              <a:spcBef>
                <a:spcPct val="0"/>
              </a:spcBef>
            </a:pPr>
            <a:r>
              <a:rPr lang="en-US" dirty="0" smtClean="0"/>
              <a:t>Configurations </a:t>
            </a:r>
            <a:r>
              <a:rPr lang="en-US" dirty="0" err="1" smtClean="0"/>
              <a:t>hétérogènes</a:t>
            </a:r>
            <a:endParaRPr lang="en-US" dirty="0" smtClean="0"/>
          </a:p>
          <a:p>
            <a:pPr lvl="1"/>
            <a:r>
              <a:rPr lang="en-US" dirty="0" smtClean="0"/>
              <a:t>Administration </a:t>
            </a:r>
            <a:r>
              <a:rPr lang="en-US" dirty="0" err="1" smtClean="0"/>
              <a:t>complexe</a:t>
            </a:r>
            <a:endParaRPr lang="en-US" dirty="0" smtClean="0"/>
          </a:p>
          <a:p>
            <a:pPr marL="304800" indent="-304800"/>
            <a:r>
              <a:rPr lang="en-US" dirty="0" err="1" smtClean="0"/>
              <a:t>Aucune</a:t>
            </a:r>
            <a:r>
              <a:rPr lang="en-US" dirty="0" smtClean="0"/>
              <a:t> </a:t>
            </a:r>
            <a:r>
              <a:rPr lang="en-US" dirty="0" err="1" smtClean="0"/>
              <a:t>centralisation</a:t>
            </a:r>
            <a:endParaRPr lang="en-US" dirty="0" smtClean="0"/>
          </a:p>
          <a:p>
            <a:pPr lvl="1"/>
            <a:r>
              <a:rPr lang="en-US" dirty="0" err="1" smtClean="0"/>
              <a:t>Données</a:t>
            </a:r>
            <a:r>
              <a:rPr lang="en-US" dirty="0" smtClean="0"/>
              <a:t> </a:t>
            </a:r>
            <a:r>
              <a:rPr lang="en-US" dirty="0" err="1" smtClean="0"/>
              <a:t>difficiles</a:t>
            </a:r>
            <a:r>
              <a:rPr lang="en-US" dirty="0" smtClean="0"/>
              <a:t> à </a:t>
            </a:r>
            <a:r>
              <a:rPr lang="en-US" dirty="0" err="1" smtClean="0"/>
              <a:t>récupérer</a:t>
            </a:r>
            <a:endParaRPr lang="en-US" dirty="0" smtClean="0"/>
          </a:p>
          <a:p>
            <a:pPr lvl="1"/>
            <a:r>
              <a:rPr lang="en-US" dirty="0" err="1" smtClean="0"/>
              <a:t>Systèmes</a:t>
            </a:r>
            <a:r>
              <a:rPr lang="en-US" dirty="0" smtClean="0"/>
              <a:t> </a:t>
            </a:r>
            <a:r>
              <a:rPr lang="en-US" dirty="0" err="1" smtClean="0"/>
              <a:t>indépendants</a:t>
            </a:r>
            <a:endParaRPr lang="en-US" dirty="0" smtClean="0"/>
          </a:p>
          <a:p>
            <a:pPr marL="304800" indent="-304800"/>
            <a:r>
              <a:rPr lang="en-US" dirty="0" err="1" smtClean="0"/>
              <a:t>Aucun</a:t>
            </a:r>
            <a:r>
              <a:rPr lang="en-US" dirty="0" smtClean="0"/>
              <a:t> </a:t>
            </a:r>
            <a:r>
              <a:rPr lang="en-US" dirty="0" err="1" smtClean="0"/>
              <a:t>système</a:t>
            </a:r>
            <a:r>
              <a:rPr lang="en-US" dirty="0" smtClean="0"/>
              <a:t> de </a:t>
            </a:r>
            <a:r>
              <a:rPr lang="en-US" dirty="0" err="1" smtClean="0"/>
              <a:t>gestion</a:t>
            </a:r>
            <a:endParaRPr lang="en-US" dirty="0" smtClean="0"/>
          </a:p>
          <a:p>
            <a:pPr lvl="1"/>
            <a:r>
              <a:rPr lang="en-US" dirty="0" smtClean="0"/>
              <a:t>Compilation longue</a:t>
            </a:r>
          </a:p>
          <a:p>
            <a:pPr lvl="1"/>
            <a:r>
              <a:rPr lang="en-US" dirty="0" err="1" smtClean="0"/>
              <a:t>Gestion</a:t>
            </a:r>
            <a:r>
              <a:rPr lang="en-US" dirty="0" smtClean="0"/>
              <a:t> du </a:t>
            </a:r>
            <a:r>
              <a:rPr lang="en-US" dirty="0" err="1" smtClean="0"/>
              <a:t>réseau</a:t>
            </a:r>
            <a:r>
              <a:rPr lang="en-US" dirty="0" smtClean="0"/>
              <a:t> </a:t>
            </a:r>
            <a:r>
              <a:rPr lang="en-US" dirty="0" err="1" smtClean="0"/>
              <a:t>fastidieuse</a:t>
            </a:r>
            <a:endParaRPr lang="en-US" dirty="0" smtClean="0"/>
          </a:p>
          <a:p>
            <a:pPr lvl="1"/>
            <a:r>
              <a:rPr lang="en-US" dirty="0" smtClean="0"/>
              <a:t>Tests </a:t>
            </a:r>
            <a:r>
              <a:rPr lang="en-US" dirty="0" err="1" smtClean="0"/>
              <a:t>lourds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Plateforme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Solutions </a:t>
            </a:r>
            <a:r>
              <a:rPr lang="en-US" dirty="0" err="1" smtClean="0"/>
              <a:t>mises</a:t>
            </a:r>
            <a:r>
              <a:rPr lang="en-US" dirty="0" smtClean="0"/>
              <a:t> en place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04800" indent="-304800">
              <a:lnSpc>
                <a:spcPct val="90000"/>
              </a:lnSpc>
              <a:spcBef>
                <a:spcPct val="0"/>
              </a:spcBef>
            </a:pPr>
            <a:r>
              <a:rPr lang="en-US" dirty="0" err="1" smtClean="0"/>
              <a:t>Renouvellement</a:t>
            </a:r>
            <a:r>
              <a:rPr lang="en-US" dirty="0" smtClean="0"/>
              <a:t> du </a:t>
            </a:r>
            <a:r>
              <a:rPr lang="en-US" dirty="0" err="1" smtClean="0"/>
              <a:t>matériel</a:t>
            </a:r>
            <a:endParaRPr lang="en-US" dirty="0" smtClean="0"/>
          </a:p>
          <a:p>
            <a:pPr marL="304800" indent="-304800">
              <a:lnSpc>
                <a:spcPct val="90000"/>
              </a:lnSpc>
            </a:pPr>
            <a:r>
              <a:rPr lang="en-US" dirty="0" err="1" smtClean="0"/>
              <a:t>Serveur</a:t>
            </a:r>
            <a:r>
              <a:rPr lang="en-US" dirty="0" smtClean="0"/>
              <a:t> Netboot</a:t>
            </a:r>
          </a:p>
          <a:p>
            <a:pPr lvl="1">
              <a:lnSpc>
                <a:spcPct val="90000"/>
              </a:lnSpc>
            </a:pPr>
            <a:r>
              <a:rPr lang="en-US" dirty="0" err="1" smtClean="0"/>
              <a:t>Démarrage</a:t>
            </a:r>
            <a:r>
              <a:rPr lang="en-US" dirty="0" smtClean="0"/>
              <a:t> par le </a:t>
            </a:r>
            <a:r>
              <a:rPr lang="en-US" dirty="0" err="1" smtClean="0"/>
              <a:t>réseau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err="1" smtClean="0"/>
              <a:t>Stockage</a:t>
            </a:r>
            <a:r>
              <a:rPr lang="en-US" dirty="0" smtClean="0"/>
              <a:t> des </a:t>
            </a:r>
            <a:r>
              <a:rPr lang="en-US" dirty="0" err="1" smtClean="0"/>
              <a:t>systèmes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le </a:t>
            </a:r>
            <a:r>
              <a:rPr lang="en-US" dirty="0" err="1" smtClean="0"/>
              <a:t>serveur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err="1" smtClean="0"/>
              <a:t>Centralisation</a:t>
            </a:r>
            <a:r>
              <a:rPr lang="en-US" dirty="0" smtClean="0"/>
              <a:t> des </a:t>
            </a:r>
            <a:r>
              <a:rPr lang="en-US" dirty="0" err="1" smtClean="0"/>
              <a:t>données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err="1" smtClean="0"/>
              <a:t>Facilité</a:t>
            </a:r>
            <a:r>
              <a:rPr lang="en-US" dirty="0" smtClean="0"/>
              <a:t> de la maintenance</a:t>
            </a:r>
          </a:p>
          <a:p>
            <a:pPr marL="304800" indent="-304800">
              <a:lnSpc>
                <a:spcPct val="90000"/>
              </a:lnSpc>
            </a:pPr>
            <a:r>
              <a:rPr lang="en-US" dirty="0" err="1" smtClean="0"/>
              <a:t>Programmes</a:t>
            </a:r>
            <a:r>
              <a:rPr lang="en-US" dirty="0" smtClean="0"/>
              <a:t> de </a:t>
            </a:r>
            <a:r>
              <a:rPr lang="en-US" dirty="0" err="1" smtClean="0"/>
              <a:t>gestion</a:t>
            </a:r>
            <a:endParaRPr lang="en-US" dirty="0" smtClean="0"/>
          </a:p>
          <a:p>
            <a:pPr marL="704850" lvl="1" indent="-304800">
              <a:lnSpc>
                <a:spcPct val="90000"/>
              </a:lnSpc>
            </a:pPr>
            <a:r>
              <a:rPr lang="en-US" dirty="0" err="1" smtClean="0"/>
              <a:t>Gestion</a:t>
            </a:r>
            <a:r>
              <a:rPr lang="en-US" dirty="0" smtClean="0"/>
              <a:t> des machines</a:t>
            </a:r>
          </a:p>
          <a:p>
            <a:pPr marL="704850" lvl="1" indent="-304800">
              <a:lnSpc>
                <a:spcPct val="90000"/>
              </a:lnSpc>
            </a:pPr>
            <a:r>
              <a:rPr lang="en-US" dirty="0" err="1" smtClean="0"/>
              <a:t>Gestion</a:t>
            </a:r>
            <a:r>
              <a:rPr lang="en-US" dirty="0" smtClean="0"/>
              <a:t> du </a:t>
            </a:r>
            <a:r>
              <a:rPr lang="en-US" dirty="0" err="1" smtClean="0"/>
              <a:t>réseau</a:t>
            </a:r>
            <a:endParaRPr lang="en-U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Plateforme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Architecture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Plateforme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3143240" y="1357298"/>
            <a:ext cx="2786082" cy="507209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400" b="1" dirty="0" smtClean="0"/>
              <a:t>Switch</a:t>
            </a:r>
            <a:endParaRPr lang="fr-FR" sz="2400" b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3286116" y="2143116"/>
            <a:ext cx="2500330" cy="1857388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Réseau </a:t>
            </a:r>
            <a:r>
              <a:rPr lang="fr-FR" sz="2000" dirty="0" smtClean="0"/>
              <a:t>IPv4</a:t>
            </a:r>
            <a:r>
              <a:rPr lang="fr-FR" dirty="0" smtClean="0"/>
              <a:t> de gestion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1071538" y="1428736"/>
            <a:ext cx="1143008" cy="71438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b="1" dirty="0" smtClean="0"/>
              <a:t>Serveur</a:t>
            </a:r>
            <a:endParaRPr lang="fr-FR" b="1" dirty="0"/>
          </a:p>
        </p:txBody>
      </p:sp>
      <p:sp>
        <p:nvSpPr>
          <p:cNvPr id="15" name="Ellipse 14"/>
          <p:cNvSpPr/>
          <p:nvPr/>
        </p:nvSpPr>
        <p:spPr>
          <a:xfrm>
            <a:off x="6858016" y="4357694"/>
            <a:ext cx="428628" cy="42862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4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6858016" y="5000636"/>
            <a:ext cx="428628" cy="42862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5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6858016" y="5643578"/>
            <a:ext cx="428628" cy="42862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6</a:t>
            </a:r>
            <a:endParaRPr lang="fr-FR" b="1" dirty="0">
              <a:solidFill>
                <a:schemeClr val="tx1"/>
              </a:solidFill>
            </a:endParaRPr>
          </a:p>
        </p:txBody>
      </p:sp>
      <p:cxnSp>
        <p:nvCxnSpPr>
          <p:cNvPr id="32" name="Forme 31"/>
          <p:cNvCxnSpPr>
            <a:endCxn id="14" idx="2"/>
          </p:cNvCxnSpPr>
          <p:nvPr/>
        </p:nvCxnSpPr>
        <p:spPr>
          <a:xfrm rot="5400000">
            <a:off x="785786" y="3357562"/>
            <a:ext cx="3286148" cy="1714512"/>
          </a:xfrm>
          <a:prstGeom prst="bentConnector4">
            <a:avLst>
              <a:gd name="adj1" fmla="val 363"/>
              <a:gd name="adj2" fmla="val 146666"/>
            </a:avLst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Forme 34"/>
          <p:cNvCxnSpPr>
            <a:stCxn id="9" idx="1"/>
            <a:endCxn id="13" idx="2"/>
          </p:cNvCxnSpPr>
          <p:nvPr/>
        </p:nvCxnSpPr>
        <p:spPr>
          <a:xfrm rot="10800000" flipV="1">
            <a:off x="1571604" y="3071810"/>
            <a:ext cx="1714512" cy="2143140"/>
          </a:xfrm>
          <a:prstGeom prst="bentConnector3">
            <a:avLst>
              <a:gd name="adj1" fmla="val 130000"/>
            </a:avLst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Forme 34"/>
          <p:cNvCxnSpPr>
            <a:endCxn id="12" idx="2"/>
          </p:cNvCxnSpPr>
          <p:nvPr/>
        </p:nvCxnSpPr>
        <p:spPr>
          <a:xfrm rot="10800000" flipV="1">
            <a:off x="1571604" y="3500438"/>
            <a:ext cx="1714512" cy="1071570"/>
          </a:xfrm>
          <a:prstGeom prst="bentConnector3">
            <a:avLst>
              <a:gd name="adj1" fmla="val 113333"/>
            </a:avLst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Forme 34"/>
          <p:cNvCxnSpPr>
            <a:endCxn id="15" idx="6"/>
          </p:cNvCxnSpPr>
          <p:nvPr/>
        </p:nvCxnSpPr>
        <p:spPr>
          <a:xfrm>
            <a:off x="5786446" y="3500438"/>
            <a:ext cx="1500198" cy="1071570"/>
          </a:xfrm>
          <a:prstGeom prst="bentConnector3">
            <a:avLst>
              <a:gd name="adj1" fmla="val 115238"/>
            </a:avLst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Forme 34"/>
          <p:cNvCxnSpPr>
            <a:stCxn id="9" idx="3"/>
            <a:endCxn id="16" idx="6"/>
          </p:cNvCxnSpPr>
          <p:nvPr/>
        </p:nvCxnSpPr>
        <p:spPr>
          <a:xfrm>
            <a:off x="5786446" y="3071810"/>
            <a:ext cx="1500198" cy="2143140"/>
          </a:xfrm>
          <a:prstGeom prst="bentConnector3">
            <a:avLst>
              <a:gd name="adj1" fmla="val 134286"/>
            </a:avLst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Forme 54"/>
          <p:cNvCxnSpPr>
            <a:endCxn id="17" idx="6"/>
          </p:cNvCxnSpPr>
          <p:nvPr/>
        </p:nvCxnSpPr>
        <p:spPr>
          <a:xfrm rot="16200000" flipH="1">
            <a:off x="4857752" y="3429000"/>
            <a:ext cx="3357586" cy="1500198"/>
          </a:xfrm>
          <a:prstGeom prst="bentConnector4">
            <a:avLst>
              <a:gd name="adj1" fmla="val 284"/>
              <a:gd name="adj2" fmla="val 158412"/>
            </a:avLst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 rot="10800000">
            <a:off x="1838326" y="4419600"/>
            <a:ext cx="160495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>
            <a:stCxn id="16" idx="2"/>
            <a:endCxn id="10" idx="3"/>
          </p:cNvCxnSpPr>
          <p:nvPr/>
        </p:nvCxnSpPr>
        <p:spPr>
          <a:xfrm rot="10800000">
            <a:off x="5786446" y="5214950"/>
            <a:ext cx="107157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17" idx="2"/>
          </p:cNvCxnSpPr>
          <p:nvPr/>
        </p:nvCxnSpPr>
        <p:spPr>
          <a:xfrm rot="10800000">
            <a:off x="5786446" y="5857892"/>
            <a:ext cx="107157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 rot="10800000">
            <a:off x="1857375" y="4529140"/>
            <a:ext cx="155018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/>
          <p:nvPr/>
        </p:nvCxnSpPr>
        <p:spPr>
          <a:xfrm rot="10800000">
            <a:off x="1943082" y="4638680"/>
            <a:ext cx="150019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 rot="10800000">
            <a:off x="1895457" y="5086362"/>
            <a:ext cx="14287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rot="10800000">
            <a:off x="2000232" y="5219706"/>
            <a:ext cx="14287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0800000">
            <a:off x="1900234" y="5353050"/>
            <a:ext cx="14287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 rot="10800000">
            <a:off x="1943082" y="5805504"/>
            <a:ext cx="135732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/>
          <p:cNvCxnSpPr/>
          <p:nvPr/>
        </p:nvCxnSpPr>
        <p:spPr>
          <a:xfrm rot="10800000">
            <a:off x="1914507" y="5948380"/>
            <a:ext cx="150019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en angle 81"/>
          <p:cNvCxnSpPr>
            <a:stCxn id="11" idx="6"/>
          </p:cNvCxnSpPr>
          <p:nvPr/>
        </p:nvCxnSpPr>
        <p:spPr>
          <a:xfrm>
            <a:off x="2214546" y="1785926"/>
            <a:ext cx="1500198" cy="357190"/>
          </a:xfrm>
          <a:prstGeom prst="bentConnector3">
            <a:avLst>
              <a:gd name="adj1" fmla="val 100158"/>
            </a:avLst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 rot="10800000">
            <a:off x="5643570" y="4572008"/>
            <a:ext cx="121444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rot="10800000">
            <a:off x="1809750" y="4748221"/>
            <a:ext cx="163353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1571604" y="4357694"/>
            <a:ext cx="428628" cy="42862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1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286116" y="4286256"/>
            <a:ext cx="2500330" cy="1857388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Réseau IPv6 de test</a:t>
            </a:r>
            <a:endParaRPr lang="fr-FR" dirty="0"/>
          </a:p>
        </p:txBody>
      </p:sp>
      <p:sp>
        <p:nvSpPr>
          <p:cNvPr id="13" name="Ellipse 12"/>
          <p:cNvSpPr/>
          <p:nvPr/>
        </p:nvSpPr>
        <p:spPr>
          <a:xfrm>
            <a:off x="1571604" y="5000636"/>
            <a:ext cx="428628" cy="42862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2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1571604" y="5643578"/>
            <a:ext cx="428628" cy="42862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3</a:t>
            </a:r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applications de communication en groupe se multiplient</a:t>
            </a:r>
          </a:p>
          <a:p>
            <a:pPr lvl="1"/>
            <a:r>
              <a:rPr lang="fr-FR" dirty="0" smtClean="0"/>
              <a:t>Vidéoconférences</a:t>
            </a:r>
          </a:p>
          <a:p>
            <a:pPr lvl="1"/>
            <a:r>
              <a:rPr lang="fr-FR" dirty="0" smtClean="0"/>
              <a:t>Jeux vidéo</a:t>
            </a:r>
          </a:p>
          <a:p>
            <a:r>
              <a:rPr lang="fr-FR" dirty="0" smtClean="0"/>
              <a:t>Les trafic généré est important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/>
          </a:p>
        </p:txBody>
      </p:sp>
      <p:pic>
        <p:nvPicPr>
          <p:cNvPr id="5" name="Image 4" descr="Quake Live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4857760"/>
            <a:ext cx="3641937" cy="928694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</p:pic>
      <p:pic>
        <p:nvPicPr>
          <p:cNvPr id="6" name="Image 5" descr="Skype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4739750"/>
            <a:ext cx="2647077" cy="1164714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12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Cadre du projet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357166"/>
            <a:ext cx="8858312" cy="56040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Programmes</a:t>
            </a:r>
            <a:r>
              <a:rPr lang="en-US" dirty="0" smtClean="0"/>
              <a:t> de </a:t>
            </a:r>
            <a:r>
              <a:rPr lang="en-US" dirty="0" err="1" smtClean="0"/>
              <a:t>gestion</a:t>
            </a:r>
            <a:r>
              <a:rPr lang="en-US" dirty="0" smtClean="0"/>
              <a:t> de la </a:t>
            </a:r>
            <a:r>
              <a:rPr lang="en-US" dirty="0" err="1" smtClean="0"/>
              <a:t>plateforme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04800" indent="-304800">
              <a:lnSpc>
                <a:spcPct val="90000"/>
              </a:lnSpc>
            </a:pPr>
            <a:r>
              <a:rPr lang="en-US" dirty="0" smtClean="0"/>
              <a:t>Makefile</a:t>
            </a:r>
          </a:p>
          <a:p>
            <a:pPr lvl="1">
              <a:lnSpc>
                <a:spcPct val="90000"/>
              </a:lnSpc>
            </a:pPr>
            <a:r>
              <a:rPr lang="en-US" dirty="0" err="1" smtClean="0"/>
              <a:t>Mise</a:t>
            </a:r>
            <a:r>
              <a:rPr lang="en-US" dirty="0" smtClean="0"/>
              <a:t> en cache des versions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Compilation unique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Installation </a:t>
            </a:r>
            <a:r>
              <a:rPr lang="en-US" dirty="0" err="1" smtClean="0"/>
              <a:t>globale</a:t>
            </a:r>
            <a:endParaRPr lang="en-US" dirty="0" smtClean="0"/>
          </a:p>
          <a:p>
            <a:pPr marL="304800" indent="-304800">
              <a:lnSpc>
                <a:spcPct val="90000"/>
              </a:lnSpc>
            </a:pPr>
            <a:r>
              <a:rPr lang="en-US" dirty="0" err="1" smtClean="0"/>
              <a:t>Gestion</a:t>
            </a:r>
            <a:r>
              <a:rPr lang="en-US" dirty="0" smtClean="0"/>
              <a:t> des machines : </a:t>
            </a:r>
            <a:r>
              <a:rPr lang="en-US" dirty="0" err="1" smtClean="0"/>
              <a:t>TBXpower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err="1" smtClean="0"/>
              <a:t>Arrêt</a:t>
            </a:r>
            <a:r>
              <a:rPr lang="en-US" dirty="0" smtClean="0"/>
              <a:t> et </a:t>
            </a:r>
            <a:r>
              <a:rPr lang="en-US" dirty="0" err="1" smtClean="0"/>
              <a:t>redémarrage</a:t>
            </a:r>
            <a:r>
              <a:rPr lang="en-US" dirty="0" smtClean="0"/>
              <a:t> des machines</a:t>
            </a:r>
          </a:p>
          <a:p>
            <a:pPr lvl="1"/>
            <a:r>
              <a:rPr lang="en-US" dirty="0" err="1" smtClean="0"/>
              <a:t>Démarrage</a:t>
            </a:r>
            <a:r>
              <a:rPr lang="en-US" dirty="0" smtClean="0"/>
              <a:t> avec la </a:t>
            </a:r>
            <a:r>
              <a:rPr lang="en-US" dirty="0" err="1" smtClean="0"/>
              <a:t>technologie</a:t>
            </a:r>
            <a:r>
              <a:rPr lang="en-US" dirty="0" smtClean="0"/>
              <a:t> Wake On </a:t>
            </a:r>
            <a:r>
              <a:rPr lang="en-US" dirty="0" err="1" smtClean="0"/>
              <a:t>Lan</a:t>
            </a:r>
            <a:endParaRPr lang="en-US" dirty="0" smtClean="0"/>
          </a:p>
          <a:p>
            <a:pPr marL="304800" indent="-304800"/>
            <a:r>
              <a:rPr lang="en-US" dirty="0" err="1" smtClean="0"/>
              <a:t>Gestion</a:t>
            </a:r>
            <a:r>
              <a:rPr lang="en-US" dirty="0" smtClean="0"/>
              <a:t> du </a:t>
            </a:r>
            <a:r>
              <a:rPr lang="en-US" dirty="0" err="1" smtClean="0"/>
              <a:t>réseau</a:t>
            </a:r>
            <a:r>
              <a:rPr lang="en-US" dirty="0" smtClean="0"/>
              <a:t> : </a:t>
            </a:r>
            <a:r>
              <a:rPr lang="en-US" dirty="0" err="1" smtClean="0"/>
              <a:t>TBXnet</a:t>
            </a:r>
            <a:endParaRPr lang="en-US" dirty="0" smtClean="0"/>
          </a:p>
          <a:p>
            <a:pPr lvl="1"/>
            <a:r>
              <a:rPr lang="en-US" dirty="0" err="1" smtClean="0"/>
              <a:t>Etablissement</a:t>
            </a:r>
            <a:r>
              <a:rPr lang="en-US" dirty="0" smtClean="0"/>
              <a:t> de liens entre </a:t>
            </a:r>
            <a:r>
              <a:rPr lang="en-US" dirty="0" err="1" smtClean="0"/>
              <a:t>deux</a:t>
            </a:r>
            <a:r>
              <a:rPr lang="en-US" dirty="0" smtClean="0"/>
              <a:t> machines</a:t>
            </a:r>
          </a:p>
          <a:p>
            <a:pPr lvl="1"/>
            <a:r>
              <a:rPr lang="en-US" dirty="0" err="1" smtClean="0"/>
              <a:t>Chargement</a:t>
            </a:r>
            <a:r>
              <a:rPr lang="en-US" dirty="0" smtClean="0"/>
              <a:t> </a:t>
            </a:r>
            <a:r>
              <a:rPr lang="en-US" dirty="0" err="1" smtClean="0"/>
              <a:t>d'une</a:t>
            </a:r>
            <a:r>
              <a:rPr lang="en-US" dirty="0" smtClean="0"/>
              <a:t> </a:t>
            </a:r>
            <a:r>
              <a:rPr lang="en-US" dirty="0" err="1" smtClean="0"/>
              <a:t>topologie</a:t>
            </a:r>
            <a:r>
              <a:rPr lang="en-US" dirty="0" smtClean="0"/>
              <a:t> </a:t>
            </a:r>
            <a:r>
              <a:rPr lang="en-US" dirty="0" err="1" smtClean="0"/>
              <a:t>complète</a:t>
            </a:r>
            <a:endParaRPr lang="en-US" dirty="0" smtClean="0"/>
          </a:p>
          <a:p>
            <a:pPr lvl="1"/>
            <a:r>
              <a:rPr lang="en-US" dirty="0" smtClean="0"/>
              <a:t>Administration </a:t>
            </a:r>
            <a:r>
              <a:rPr lang="en-US" dirty="0" err="1" smtClean="0"/>
              <a:t>transparente</a:t>
            </a:r>
            <a:r>
              <a:rPr lang="en-US" dirty="0" smtClean="0"/>
              <a:t> du switch et des machines</a:t>
            </a:r>
          </a:p>
          <a:p>
            <a:pPr marL="304800" indent="-304800">
              <a:lnSpc>
                <a:spcPct val="90000"/>
              </a:lnSpc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Plateforme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357166"/>
            <a:ext cx="8858312" cy="56040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Déroulement</a:t>
            </a:r>
            <a:r>
              <a:rPr lang="en-US" dirty="0" smtClean="0"/>
              <a:t> d’un test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04800" indent="-304800">
              <a:lnSpc>
                <a:spcPct val="90000"/>
              </a:lnSpc>
            </a:pPr>
            <a:r>
              <a:rPr lang="en-US" sz="2900" dirty="0" smtClean="0"/>
              <a:t>Compilation et installation</a:t>
            </a:r>
          </a:p>
          <a:p>
            <a:pPr lvl="1">
              <a:lnSpc>
                <a:spcPct val="90000"/>
              </a:lnSpc>
            </a:pPr>
            <a:r>
              <a:rPr lang="en-US" sz="2700" dirty="0" smtClean="0"/>
              <a:t>Makefile : </a:t>
            </a:r>
            <a:r>
              <a:rPr lang="en-US" sz="27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make </a:t>
            </a:r>
            <a:r>
              <a:rPr lang="en-US" sz="27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genbuild</a:t>
            </a:r>
            <a:r>
              <a:rPr lang="en-US" sz="27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VERSION=v0</a:t>
            </a:r>
          </a:p>
          <a:p>
            <a:pPr marL="304800" indent="-304800">
              <a:lnSpc>
                <a:spcPct val="90000"/>
              </a:lnSpc>
            </a:pPr>
            <a:r>
              <a:rPr lang="en-US" sz="2900" dirty="0" err="1" smtClean="0"/>
              <a:t>Redémarrage</a:t>
            </a:r>
            <a:endParaRPr lang="en-US" sz="2900" dirty="0" smtClean="0"/>
          </a:p>
          <a:p>
            <a:pPr lvl="1">
              <a:lnSpc>
                <a:spcPct val="90000"/>
              </a:lnSpc>
            </a:pPr>
            <a:r>
              <a:rPr lang="en-US" sz="2500" dirty="0" err="1" smtClean="0"/>
              <a:t>TBXPower</a:t>
            </a:r>
            <a:r>
              <a:rPr lang="en-US" sz="2500" dirty="0" smtClean="0"/>
              <a:t> : </a:t>
            </a:r>
            <a:r>
              <a:rPr lang="en-US" sz="25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tbxpwr reboot 1-6</a:t>
            </a:r>
          </a:p>
          <a:p>
            <a:pPr marL="304800" indent="-304800">
              <a:lnSpc>
                <a:spcPct val="90000"/>
              </a:lnSpc>
            </a:pPr>
            <a:r>
              <a:rPr lang="en-US" sz="2700" dirty="0" smtClean="0"/>
              <a:t>Configuration du </a:t>
            </a:r>
            <a:r>
              <a:rPr lang="en-US" sz="2700" dirty="0" err="1" smtClean="0"/>
              <a:t>réseau</a:t>
            </a:r>
            <a:endParaRPr lang="en-US" sz="2700" dirty="0" smtClean="0"/>
          </a:p>
          <a:p>
            <a:pPr lvl="1">
              <a:lnSpc>
                <a:spcPct val="90000"/>
              </a:lnSpc>
            </a:pPr>
            <a:r>
              <a:rPr lang="en-US" sz="2500" dirty="0" err="1" smtClean="0"/>
              <a:t>TBXNet</a:t>
            </a:r>
            <a:r>
              <a:rPr lang="en-US" sz="2500" dirty="0" smtClean="0"/>
              <a:t> : </a:t>
            </a:r>
            <a:r>
              <a:rPr lang="en-US" sz="25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tbxnet </a:t>
            </a:r>
            <a:r>
              <a:rPr lang="en-US" sz="25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config</a:t>
            </a:r>
            <a:r>
              <a:rPr lang="en-US" sz="25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etoile</a:t>
            </a:r>
            <a:endParaRPr lang="en-US" sz="2500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pPr marL="304800" indent="-304800">
              <a:lnSpc>
                <a:spcPct val="90000"/>
              </a:lnSpc>
            </a:pPr>
            <a:r>
              <a:rPr lang="en-US" sz="2700" dirty="0" smtClean="0"/>
              <a:t>Test de la </a:t>
            </a:r>
            <a:r>
              <a:rPr lang="en-US" sz="2700" dirty="0" err="1" smtClean="0"/>
              <a:t>connectivité</a:t>
            </a:r>
            <a:endParaRPr lang="en-US" sz="2500" dirty="0" smtClean="0"/>
          </a:p>
          <a:p>
            <a:pPr lvl="1">
              <a:lnSpc>
                <a:spcPct val="90000"/>
              </a:lnSpc>
            </a:pPr>
            <a:r>
              <a:rPr lang="en-US" sz="2500" dirty="0" smtClean="0"/>
              <a:t>ping6 : </a:t>
            </a:r>
            <a:r>
              <a:rPr lang="en-US" sz="25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ping6 a:12::2</a:t>
            </a:r>
          </a:p>
          <a:p>
            <a:pPr marL="304800" indent="-304800">
              <a:lnSpc>
                <a:spcPct val="90000"/>
              </a:lnSpc>
            </a:pPr>
            <a:r>
              <a:rPr lang="en-US" sz="2700" dirty="0" err="1" smtClean="0"/>
              <a:t>Lancement</a:t>
            </a:r>
            <a:r>
              <a:rPr lang="en-US" sz="2700" dirty="0" smtClean="0"/>
              <a:t> du test</a:t>
            </a:r>
            <a:endParaRPr lang="en-US" sz="2500" dirty="0" smtClean="0"/>
          </a:p>
          <a:p>
            <a:pPr lvl="1">
              <a:lnSpc>
                <a:spcPct val="90000"/>
              </a:lnSpc>
            </a:pPr>
            <a:r>
              <a:rPr lang="en-US" sz="2500" dirty="0" err="1" smtClean="0"/>
              <a:t>tbxtest</a:t>
            </a:r>
            <a:r>
              <a:rPr lang="en-US" sz="2500" dirty="0" smtClean="0"/>
              <a:t> : </a:t>
            </a:r>
            <a:r>
              <a:rPr lang="en-US" sz="25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tbxtest</a:t>
            </a:r>
            <a:r>
              <a:rPr lang="en-US" sz="25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a:12::2</a:t>
            </a:r>
          </a:p>
          <a:p>
            <a:pPr lvl="1">
              <a:lnSpc>
                <a:spcPct val="90000"/>
              </a:lnSpc>
            </a:pPr>
            <a:r>
              <a:rPr lang="en-US" sz="2500" dirty="0" err="1" smtClean="0"/>
              <a:t>tcpdump</a:t>
            </a:r>
            <a:r>
              <a:rPr lang="en-US" sz="2500" dirty="0" smtClean="0"/>
              <a:t> : </a:t>
            </a:r>
            <a:r>
              <a:rPr lang="en-US" sz="25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tcpdump</a:t>
            </a:r>
            <a:r>
              <a:rPr lang="en-US" sz="25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-</a:t>
            </a:r>
            <a:r>
              <a:rPr lang="en-US" sz="2500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500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rtk0</a:t>
            </a:r>
          </a:p>
          <a:p>
            <a:pPr marL="304800" indent="-304800">
              <a:lnSpc>
                <a:spcPct val="90000"/>
              </a:lnSpc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Plateforme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357166"/>
            <a:ext cx="8858312" cy="56040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Plateforme</a:t>
            </a:r>
            <a:r>
              <a:rPr lang="en-US" dirty="0" smtClean="0"/>
              <a:t> : </a:t>
            </a:r>
            <a:r>
              <a:rPr lang="en-US" dirty="0" err="1" smtClean="0"/>
              <a:t>bilan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04800" indent="-304800">
              <a:spcBef>
                <a:spcPct val="0"/>
              </a:spcBef>
            </a:pPr>
            <a:r>
              <a:rPr lang="en-US" dirty="0" smtClean="0"/>
              <a:t>Compilation des </a:t>
            </a:r>
            <a:r>
              <a:rPr lang="en-US" dirty="0" err="1" smtClean="0"/>
              <a:t>éléments</a:t>
            </a:r>
            <a:r>
              <a:rPr lang="en-US" dirty="0" smtClean="0"/>
              <a:t> en 10 minutes</a:t>
            </a:r>
          </a:p>
          <a:p>
            <a:pPr marL="304800" indent="-304800"/>
            <a:r>
              <a:rPr lang="en-US" dirty="0" err="1" smtClean="0"/>
              <a:t>Préparation</a:t>
            </a:r>
            <a:r>
              <a:rPr lang="en-US" dirty="0" smtClean="0"/>
              <a:t> de la </a:t>
            </a:r>
            <a:r>
              <a:rPr lang="en-US" dirty="0" err="1" smtClean="0"/>
              <a:t>plateforme</a:t>
            </a:r>
            <a:r>
              <a:rPr lang="en-US" dirty="0" smtClean="0"/>
              <a:t> en </a:t>
            </a:r>
            <a:r>
              <a:rPr lang="en-US" dirty="0" err="1" smtClean="0"/>
              <a:t>quelques</a:t>
            </a:r>
            <a:r>
              <a:rPr lang="en-US" dirty="0" smtClean="0"/>
              <a:t> </a:t>
            </a:r>
            <a:r>
              <a:rPr lang="en-US" dirty="0" err="1" smtClean="0"/>
              <a:t>commandes</a:t>
            </a:r>
            <a:endParaRPr lang="en-US" dirty="0" smtClean="0"/>
          </a:p>
          <a:p>
            <a:pPr marL="304800" indent="-304800"/>
            <a:r>
              <a:rPr lang="en-US" dirty="0" err="1" smtClean="0"/>
              <a:t>Automatisation</a:t>
            </a:r>
            <a:r>
              <a:rPr lang="en-US" dirty="0" smtClean="0"/>
              <a:t> des configurations complexes</a:t>
            </a:r>
          </a:p>
          <a:p>
            <a:pPr marL="304800" indent="-304800"/>
            <a:r>
              <a:rPr lang="en-US" dirty="0" smtClean="0"/>
              <a:t>Tests </a:t>
            </a:r>
            <a:r>
              <a:rPr lang="en-US" dirty="0" err="1" smtClean="0"/>
              <a:t>devenus</a:t>
            </a:r>
            <a:r>
              <a:rPr lang="en-US" dirty="0" smtClean="0"/>
              <a:t> </a:t>
            </a:r>
            <a:r>
              <a:rPr lang="en-US" dirty="0" err="1" smtClean="0"/>
              <a:t>faisables</a:t>
            </a:r>
            <a:endParaRPr lang="en-US" dirty="0" smtClean="0"/>
          </a:p>
          <a:p>
            <a:pPr marL="304800" indent="-304800"/>
            <a:r>
              <a:rPr lang="en-US" dirty="0" err="1" smtClean="0"/>
              <a:t>Rédaction</a:t>
            </a:r>
            <a:r>
              <a:rPr lang="en-US" dirty="0" smtClean="0"/>
              <a:t> </a:t>
            </a:r>
            <a:r>
              <a:rPr lang="en-US" dirty="0" err="1" smtClean="0"/>
              <a:t>complète</a:t>
            </a:r>
            <a:r>
              <a:rPr lang="en-US" dirty="0" smtClean="0"/>
              <a:t> d’un </a:t>
            </a:r>
            <a:r>
              <a:rPr lang="en-US" dirty="0" err="1" smtClean="0"/>
              <a:t>manuel</a:t>
            </a:r>
            <a:r>
              <a:rPr lang="en-US" dirty="0" smtClean="0"/>
              <a:t> </a:t>
            </a:r>
            <a:r>
              <a:rPr lang="en-US" dirty="0" err="1" smtClean="0"/>
              <a:t>d’utilisation</a:t>
            </a:r>
            <a:r>
              <a:rPr lang="en-US" dirty="0" smtClean="0"/>
              <a:t> de la </a:t>
            </a:r>
            <a:r>
              <a:rPr lang="en-US" dirty="0" err="1" smtClean="0"/>
              <a:t>plateforme</a:t>
            </a:r>
            <a:endParaRPr lang="en-US" dirty="0" smtClean="0"/>
          </a:p>
          <a:p>
            <a:pPr marL="304800" indent="-304800">
              <a:lnSpc>
                <a:spcPct val="90000"/>
              </a:lnSpc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Plateforme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Bilan du projet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Calibri" pitchFamily="34" charset="0"/>
              </a:rPr>
              <a:t>Les versions futures de TBXcast (1/2)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Calibri" pitchFamily="34" charset="0"/>
              </a:rPr>
              <a:t>Version 4 : segmentation</a:t>
            </a:r>
          </a:p>
          <a:p>
            <a:pPr lvl="1"/>
            <a:r>
              <a:rPr lang="fr-FR" dirty="0" smtClean="0"/>
              <a:t>Optimisation de la charge sur les arbres que la source envoie</a:t>
            </a:r>
            <a:endParaRPr lang="fr-FR" dirty="0" smtClean="0">
              <a:latin typeface="Calibri" pitchFamily="34" charset="0"/>
            </a:endParaRPr>
          </a:p>
          <a:p>
            <a:r>
              <a:rPr lang="fr-FR" dirty="0" smtClean="0">
                <a:latin typeface="Calibri" pitchFamily="34" charset="0"/>
              </a:rPr>
              <a:t>Version 5 : gestion des groupes</a:t>
            </a:r>
          </a:p>
          <a:p>
            <a:pPr lvl="1"/>
            <a:r>
              <a:rPr lang="fr-FR" dirty="0" smtClean="0"/>
              <a:t>Gestion dynamique de l’ajout et du retrait des membres d’un groupe</a:t>
            </a:r>
            <a:endParaRPr lang="fr-FR" dirty="0" smtClean="0">
              <a:latin typeface="Calibri" pitchFamily="34" charset="0"/>
            </a:endParaRPr>
          </a:p>
          <a:p>
            <a:endParaRPr lang="fr-FR" dirty="0">
              <a:latin typeface="Calibri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Bilan du projet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Calibri" pitchFamily="34" charset="0"/>
              </a:rPr>
              <a:t>Les versions futures de TBXcast (2/2)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Calibri" pitchFamily="34" charset="0"/>
              </a:rPr>
              <a:t>Version 6 : Récupération de la topologie</a:t>
            </a:r>
          </a:p>
          <a:p>
            <a:pPr lvl="1"/>
            <a:r>
              <a:rPr lang="fr-FR" dirty="0" smtClean="0">
                <a:latin typeface="Calibri" pitchFamily="34" charset="0"/>
              </a:rPr>
              <a:t>Utilisation du protocole OSPF</a:t>
            </a:r>
          </a:p>
          <a:p>
            <a:r>
              <a:rPr lang="fr-FR" dirty="0" smtClean="0">
                <a:latin typeface="Calibri" pitchFamily="34" charset="0"/>
              </a:rPr>
              <a:t>Version 7 : Qualité de Service</a:t>
            </a:r>
          </a:p>
          <a:p>
            <a:pPr lvl="1"/>
            <a:r>
              <a:rPr lang="fr-FR" dirty="0" smtClean="0"/>
              <a:t>Construction de l’arbre suivant un critère de qualité choisi</a:t>
            </a:r>
            <a:endParaRPr lang="fr-FR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fr-FR" dirty="0">
              <a:latin typeface="Calibri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Bilan du projet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Calibri" pitchFamily="34" charset="0"/>
              </a:rPr>
              <a:t>Apports du projet : aspect technique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800" dirty="0">
                <a:latin typeface="Calibri" pitchFamily="34" charset="0"/>
              </a:rPr>
              <a:t>Apprentissage en réseaux et </a:t>
            </a:r>
            <a:r>
              <a:rPr lang="fr-FR" sz="2800" dirty="0" smtClean="0">
                <a:latin typeface="Calibri" pitchFamily="34" charset="0"/>
              </a:rPr>
              <a:t>système</a:t>
            </a:r>
            <a:endParaRPr lang="fr-FR" sz="2800" dirty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fr-FR" sz="2800" dirty="0" smtClean="0">
                <a:latin typeface="Calibri" pitchFamily="34" charset="0"/>
              </a:rPr>
              <a:t>Approfondissement et mise </a:t>
            </a:r>
            <a:r>
              <a:rPr lang="fr-FR" sz="2800" dirty="0">
                <a:latin typeface="Calibri" pitchFamily="34" charset="0"/>
              </a:rPr>
              <a:t>en pratique de l’algorithmique des </a:t>
            </a:r>
            <a:r>
              <a:rPr lang="fr-FR" sz="2800" dirty="0" smtClean="0">
                <a:latin typeface="Calibri" pitchFamily="34" charset="0"/>
              </a:rPr>
              <a:t>graphes</a:t>
            </a:r>
            <a:endParaRPr lang="fr-FR" sz="2800" dirty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fr-FR" sz="2800" dirty="0" smtClean="0">
                <a:latin typeface="Calibri" pitchFamily="34" charset="0"/>
              </a:rPr>
              <a:t>Manipulation </a:t>
            </a:r>
            <a:r>
              <a:rPr lang="fr-FR" sz="2800" dirty="0">
                <a:latin typeface="Calibri" pitchFamily="34" charset="0"/>
              </a:rPr>
              <a:t>du code </a:t>
            </a:r>
            <a:r>
              <a:rPr lang="fr-FR" sz="2800" dirty="0" smtClean="0">
                <a:latin typeface="Calibri" pitchFamily="34" charset="0"/>
              </a:rPr>
              <a:t>de très </a:t>
            </a:r>
            <a:r>
              <a:rPr lang="fr-FR" sz="2800" dirty="0">
                <a:latin typeface="Calibri" pitchFamily="34" charset="0"/>
              </a:rPr>
              <a:t>bas </a:t>
            </a:r>
            <a:r>
              <a:rPr lang="fr-FR" sz="2800" dirty="0" smtClean="0">
                <a:latin typeface="Calibri" pitchFamily="34" charset="0"/>
              </a:rPr>
              <a:t>niveau</a:t>
            </a:r>
          </a:p>
          <a:p>
            <a:pPr lvl="1">
              <a:lnSpc>
                <a:spcPct val="90000"/>
              </a:lnSpc>
            </a:pPr>
            <a:r>
              <a:rPr lang="fr-FR" sz="2400" dirty="0" smtClean="0">
                <a:latin typeface="Calibri" pitchFamily="34" charset="0"/>
              </a:rPr>
              <a:t>Noyau </a:t>
            </a:r>
            <a:r>
              <a:rPr lang="fr-FR" sz="2400" dirty="0">
                <a:latin typeface="Calibri" pitchFamily="34" charset="0"/>
              </a:rPr>
              <a:t>de </a:t>
            </a:r>
            <a:r>
              <a:rPr lang="fr-FR" sz="2400" dirty="0" smtClean="0">
                <a:latin typeface="Calibri" pitchFamily="34" charset="0"/>
              </a:rPr>
              <a:t>NetBSD</a:t>
            </a:r>
          </a:p>
          <a:p>
            <a:pPr lvl="1">
              <a:lnSpc>
                <a:spcPct val="90000"/>
              </a:lnSpc>
            </a:pPr>
            <a:r>
              <a:rPr lang="fr-FR" sz="2400" dirty="0" smtClean="0">
                <a:latin typeface="Calibri" pitchFamily="34" charset="0"/>
              </a:rPr>
              <a:t>Driver TBXcast</a:t>
            </a:r>
            <a:endParaRPr lang="fr-FR" sz="2400" dirty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fr-FR" sz="2800" dirty="0" smtClean="0">
                <a:latin typeface="Calibri" pitchFamily="34" charset="0"/>
              </a:rPr>
              <a:t>Installation, maintenance et utilisation d’un </a:t>
            </a:r>
            <a:r>
              <a:rPr lang="fr-FR" sz="2800" dirty="0">
                <a:latin typeface="Calibri" pitchFamily="34" charset="0"/>
              </a:rPr>
              <a:t>réseau </a:t>
            </a:r>
            <a:r>
              <a:rPr lang="fr-FR" sz="2800" dirty="0" smtClean="0">
                <a:latin typeface="Calibri" pitchFamily="34" charset="0"/>
              </a:rPr>
              <a:t>sous IPv6</a:t>
            </a:r>
          </a:p>
          <a:p>
            <a:pPr>
              <a:lnSpc>
                <a:spcPct val="90000"/>
              </a:lnSpc>
            </a:pPr>
            <a:r>
              <a:rPr lang="fr-FR" sz="2800" dirty="0" smtClean="0">
                <a:latin typeface="Calibri" pitchFamily="34" charset="0"/>
              </a:rPr>
              <a:t>Réaffirmation de l’importance du commentaire de code </a:t>
            </a:r>
            <a:r>
              <a:rPr lang="fr-FR" sz="2800" dirty="0" smtClean="0">
                <a:latin typeface="Calibri" pitchFamily="34" charset="0"/>
                <a:sym typeface="Wingdings" pitchFamily="2" charset="2"/>
              </a:rPr>
              <a:t></a:t>
            </a:r>
            <a:endParaRPr lang="fr-FR" sz="2800" dirty="0" smtClean="0">
              <a:latin typeface="Calibri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Bilan du projet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Calibri" pitchFamily="34" charset="0"/>
              </a:rPr>
              <a:t>Apports du projet : aspect organisation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Apprentissage de méthodologies de rédaction, de présentation</a:t>
            </a:r>
          </a:p>
          <a:p>
            <a:r>
              <a:rPr lang="fr-FR" dirty="0" smtClean="0"/>
              <a:t>Mise en évidence de l’importance</a:t>
            </a:r>
          </a:p>
          <a:p>
            <a:pPr lvl="1"/>
            <a:r>
              <a:rPr lang="fr-FR" dirty="0" smtClean="0"/>
              <a:t>De la gestion du temps</a:t>
            </a:r>
          </a:p>
          <a:p>
            <a:pPr lvl="1"/>
            <a:r>
              <a:rPr lang="fr-FR" dirty="0" smtClean="0"/>
              <a:t>Du dynamisme, de la motivation</a:t>
            </a:r>
          </a:p>
          <a:p>
            <a:pPr lvl="1"/>
            <a:r>
              <a:rPr lang="fr-FR" dirty="0" smtClean="0"/>
              <a:t>De ne pas se laisser décourager par la difficulté du code</a:t>
            </a:r>
          </a:p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Bilan du projet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Planification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Retour sur la planification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Evolution</a:t>
            </a:r>
          </a:p>
          <a:p>
            <a:pPr lvl="1"/>
            <a:r>
              <a:rPr lang="fr-FR" dirty="0" smtClean="0"/>
              <a:t>A l’origine, versions développées en séquence</a:t>
            </a:r>
          </a:p>
          <a:p>
            <a:pPr lvl="1"/>
            <a:r>
              <a:rPr lang="fr-FR" dirty="0" smtClean="0"/>
              <a:t>Puis, possibilité de développement en parallèle</a:t>
            </a:r>
          </a:p>
          <a:p>
            <a:r>
              <a:rPr lang="fr-FR" dirty="0" smtClean="0"/>
              <a:t>Répartition</a:t>
            </a:r>
          </a:p>
          <a:p>
            <a:pPr lvl="1"/>
            <a:r>
              <a:rPr lang="fr-FR" dirty="0" smtClean="0"/>
              <a:t>3 groupes de 2 personnes pour les versions</a:t>
            </a:r>
          </a:p>
          <a:p>
            <a:pPr lvl="1"/>
            <a:r>
              <a:rPr lang="fr-FR" dirty="0" smtClean="0"/>
              <a:t>1 personne pour la plateforme  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59</a:t>
            </a:fld>
            <a:endParaRPr lang="fr-BE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8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Planification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Routage multicast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Envoi d’un paquet à un groupe de destinataires</a:t>
            </a:r>
          </a:p>
          <a:p>
            <a:pPr lvl="1"/>
            <a:r>
              <a:rPr lang="fr-FR" dirty="0" smtClean="0"/>
              <a:t>Economie de bande passante</a:t>
            </a:r>
          </a:p>
          <a:p>
            <a:pPr lvl="1"/>
            <a:r>
              <a:rPr lang="fr-FR" dirty="0" smtClean="0"/>
              <a:t>Routeurs rapidement surchargés : une ligne présente par groupe dans la table de routage</a:t>
            </a:r>
          </a:p>
          <a:p>
            <a:pPr lvl="2"/>
            <a:r>
              <a:rPr lang="fr-FR" dirty="0" smtClean="0"/>
              <a:t>Inenvisageable pour un très grand nombre de groupes</a:t>
            </a:r>
          </a:p>
        </p:txBody>
      </p:sp>
      <p:sp>
        <p:nvSpPr>
          <p:cNvPr id="28" name="Espace réservé du numéro de diapositive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 dirty="0"/>
          </a:p>
        </p:txBody>
      </p:sp>
      <p:grpSp>
        <p:nvGrpSpPr>
          <p:cNvPr id="32" name="Groupe 31"/>
          <p:cNvGrpSpPr/>
          <p:nvPr/>
        </p:nvGrpSpPr>
        <p:grpSpPr>
          <a:xfrm>
            <a:off x="1643042" y="3929066"/>
            <a:ext cx="5763739" cy="2597720"/>
            <a:chOff x="2071670" y="4429132"/>
            <a:chExt cx="4654208" cy="2097654"/>
          </a:xfrm>
        </p:grpSpPr>
        <p:sp>
          <p:nvSpPr>
            <p:cNvPr id="34" name="Ellipse 33"/>
            <p:cNvSpPr/>
            <p:nvPr/>
          </p:nvSpPr>
          <p:spPr>
            <a:xfrm>
              <a:off x="2071670" y="5104492"/>
              <a:ext cx="296490" cy="311704"/>
            </a:xfrm>
            <a:prstGeom prst="ellipse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77500" lnSpcReduction="20000"/>
            </a:bodyPr>
            <a:lstStyle/>
            <a:p>
              <a:pPr algn="ctr"/>
              <a:r>
                <a:rPr lang="fr-FR" b="1" dirty="0" smtClean="0"/>
                <a:t>S</a:t>
              </a:r>
              <a:endParaRPr lang="fr-FR" b="1" dirty="0"/>
            </a:p>
          </p:txBody>
        </p:sp>
        <p:sp>
          <p:nvSpPr>
            <p:cNvPr id="35" name="Ellipse 34"/>
            <p:cNvSpPr/>
            <p:nvPr/>
          </p:nvSpPr>
          <p:spPr>
            <a:xfrm>
              <a:off x="2961139" y="5104492"/>
              <a:ext cx="296490" cy="311704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77500" lnSpcReduction="20000"/>
            </a:bodyPr>
            <a:lstStyle/>
            <a:p>
              <a:pPr algn="ctr"/>
              <a:r>
                <a:rPr lang="fr-FR" b="1" dirty="0" smtClean="0"/>
                <a:t>R1</a:t>
              </a:r>
              <a:endParaRPr lang="fr-FR" b="1" dirty="0"/>
            </a:p>
          </p:txBody>
        </p:sp>
        <p:sp>
          <p:nvSpPr>
            <p:cNvPr id="36" name="Ellipse 35"/>
            <p:cNvSpPr/>
            <p:nvPr/>
          </p:nvSpPr>
          <p:spPr>
            <a:xfrm>
              <a:off x="5786446" y="6215082"/>
              <a:ext cx="296490" cy="311704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77500" lnSpcReduction="20000"/>
            </a:bodyPr>
            <a:lstStyle/>
            <a:p>
              <a:pPr algn="ctr"/>
              <a:r>
                <a:rPr lang="fr-FR" b="1" dirty="0" smtClean="0"/>
                <a:t>R7</a:t>
              </a:r>
              <a:endParaRPr lang="fr-FR" b="1" dirty="0"/>
            </a:p>
          </p:txBody>
        </p:sp>
        <p:sp>
          <p:nvSpPr>
            <p:cNvPr id="37" name="Ellipse 36"/>
            <p:cNvSpPr/>
            <p:nvPr/>
          </p:nvSpPr>
          <p:spPr>
            <a:xfrm>
              <a:off x="4443588" y="5675950"/>
              <a:ext cx="296490" cy="311704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77500" lnSpcReduction="20000"/>
            </a:bodyPr>
            <a:lstStyle/>
            <a:p>
              <a:pPr algn="ctr"/>
              <a:r>
                <a:rPr lang="fr-FR" b="1" dirty="0" smtClean="0"/>
                <a:t>R4</a:t>
              </a:r>
              <a:endParaRPr lang="fr-FR" b="1" dirty="0"/>
            </a:p>
          </p:txBody>
        </p:sp>
        <p:sp>
          <p:nvSpPr>
            <p:cNvPr id="38" name="Ellipse 37"/>
            <p:cNvSpPr/>
            <p:nvPr/>
          </p:nvSpPr>
          <p:spPr>
            <a:xfrm>
              <a:off x="5777792" y="5156442"/>
              <a:ext cx="296490" cy="311704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77500" lnSpcReduction="20000"/>
            </a:bodyPr>
            <a:lstStyle/>
            <a:p>
              <a:pPr algn="ctr"/>
              <a:r>
                <a:rPr lang="fr-FR" b="1" dirty="0" smtClean="0"/>
                <a:t>R6</a:t>
              </a:r>
              <a:endParaRPr lang="fr-FR" b="1" dirty="0"/>
            </a:p>
          </p:txBody>
        </p:sp>
        <p:sp>
          <p:nvSpPr>
            <p:cNvPr id="39" name="Ellipse 38"/>
            <p:cNvSpPr/>
            <p:nvPr/>
          </p:nvSpPr>
          <p:spPr>
            <a:xfrm>
              <a:off x="6376190" y="5166758"/>
              <a:ext cx="296490" cy="311704"/>
            </a:xfrm>
            <a:prstGeom prst="ellipse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77500" lnSpcReduction="20000"/>
            </a:bodyPr>
            <a:lstStyle/>
            <a:p>
              <a:pPr algn="ctr"/>
              <a:r>
                <a:rPr lang="fr-FR" b="1" dirty="0" smtClean="0"/>
                <a:t>B</a:t>
              </a:r>
              <a:endParaRPr lang="fr-FR" b="1" dirty="0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850608" y="5104492"/>
              <a:ext cx="296490" cy="311704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77500" lnSpcReduction="20000"/>
            </a:bodyPr>
            <a:lstStyle/>
            <a:p>
              <a:pPr algn="ctr"/>
              <a:r>
                <a:rPr lang="fr-FR" b="1" dirty="0" smtClean="0"/>
                <a:t>R2</a:t>
              </a:r>
              <a:endParaRPr lang="fr-FR" b="1" dirty="0"/>
            </a:p>
          </p:txBody>
        </p:sp>
        <p:sp>
          <p:nvSpPr>
            <p:cNvPr id="41" name="Ellipse 40"/>
            <p:cNvSpPr/>
            <p:nvPr/>
          </p:nvSpPr>
          <p:spPr>
            <a:xfrm>
              <a:off x="5234227" y="5675950"/>
              <a:ext cx="296490" cy="311704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77500" lnSpcReduction="20000"/>
            </a:bodyPr>
            <a:lstStyle/>
            <a:p>
              <a:pPr algn="ctr"/>
              <a:r>
                <a:rPr lang="fr-FR" b="1" dirty="0" smtClean="0"/>
                <a:t>R5</a:t>
              </a:r>
              <a:endParaRPr lang="fr-FR" b="1" dirty="0"/>
            </a:p>
          </p:txBody>
        </p:sp>
        <p:sp>
          <p:nvSpPr>
            <p:cNvPr id="42" name="Ellipse 41"/>
            <p:cNvSpPr/>
            <p:nvPr/>
          </p:nvSpPr>
          <p:spPr>
            <a:xfrm>
              <a:off x="4443588" y="4429132"/>
              <a:ext cx="296490" cy="311704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77500" lnSpcReduction="20000"/>
            </a:bodyPr>
            <a:lstStyle/>
            <a:p>
              <a:pPr algn="ctr"/>
              <a:r>
                <a:rPr lang="fr-FR" b="1" dirty="0" smtClean="0"/>
                <a:t>R3</a:t>
              </a:r>
              <a:endParaRPr lang="fr-FR" b="1" dirty="0"/>
            </a:p>
          </p:txBody>
        </p:sp>
        <p:sp>
          <p:nvSpPr>
            <p:cNvPr id="43" name="Ellipse 42"/>
            <p:cNvSpPr/>
            <p:nvPr/>
          </p:nvSpPr>
          <p:spPr>
            <a:xfrm>
              <a:off x="6429388" y="6215082"/>
              <a:ext cx="296490" cy="311704"/>
            </a:xfrm>
            <a:prstGeom prst="ellipse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77500" lnSpcReduction="20000"/>
            </a:bodyPr>
            <a:lstStyle/>
            <a:p>
              <a:pPr algn="ctr"/>
              <a:r>
                <a:rPr lang="fr-FR" b="1" dirty="0" smtClean="0"/>
                <a:t>C</a:t>
              </a:r>
              <a:endParaRPr lang="fr-FR" b="1" dirty="0"/>
            </a:p>
          </p:txBody>
        </p:sp>
        <p:sp>
          <p:nvSpPr>
            <p:cNvPr id="44" name="Ellipse 43"/>
            <p:cNvSpPr/>
            <p:nvPr/>
          </p:nvSpPr>
          <p:spPr>
            <a:xfrm>
              <a:off x="5234227" y="4429132"/>
              <a:ext cx="296490" cy="311704"/>
            </a:xfrm>
            <a:prstGeom prst="ellipse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>
              <a:normAutofit fontScale="77500" lnSpcReduction="20000"/>
            </a:bodyPr>
            <a:lstStyle/>
            <a:p>
              <a:pPr algn="ctr"/>
              <a:r>
                <a:rPr lang="fr-FR" b="1" dirty="0" smtClean="0"/>
                <a:t>A</a:t>
              </a:r>
              <a:endParaRPr lang="fr-FR" b="1" dirty="0"/>
            </a:p>
          </p:txBody>
        </p:sp>
        <p:cxnSp>
          <p:nvCxnSpPr>
            <p:cNvPr id="45" name="Connecteur droit avec flèche 44"/>
            <p:cNvCxnSpPr>
              <a:stCxn id="34" idx="6"/>
              <a:endCxn id="35" idx="2"/>
            </p:cNvCxnSpPr>
            <p:nvPr/>
          </p:nvCxnSpPr>
          <p:spPr>
            <a:xfrm>
              <a:off x="2368160" y="5260344"/>
              <a:ext cx="592980" cy="115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avec flèche 45"/>
            <p:cNvCxnSpPr>
              <a:stCxn id="35" idx="6"/>
              <a:endCxn id="40" idx="2"/>
            </p:cNvCxnSpPr>
            <p:nvPr/>
          </p:nvCxnSpPr>
          <p:spPr>
            <a:xfrm>
              <a:off x="3257629" y="5260344"/>
              <a:ext cx="592980" cy="115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avec flèche 46"/>
            <p:cNvCxnSpPr>
              <a:stCxn id="40" idx="7"/>
              <a:endCxn id="42" idx="3"/>
            </p:cNvCxnSpPr>
            <p:nvPr/>
          </p:nvCxnSpPr>
          <p:spPr>
            <a:xfrm rot="5400000" flipH="1" flipV="1">
              <a:off x="4067868" y="4730999"/>
              <a:ext cx="454951" cy="383329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avec flèche 47"/>
            <p:cNvCxnSpPr>
              <a:stCxn id="42" idx="6"/>
              <a:endCxn id="44" idx="2"/>
            </p:cNvCxnSpPr>
            <p:nvPr/>
          </p:nvCxnSpPr>
          <p:spPr>
            <a:xfrm>
              <a:off x="4740077" y="4584984"/>
              <a:ext cx="494150" cy="115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avec flèche 48"/>
            <p:cNvCxnSpPr>
              <a:stCxn id="37" idx="6"/>
              <a:endCxn id="41" idx="2"/>
            </p:cNvCxnSpPr>
            <p:nvPr/>
          </p:nvCxnSpPr>
          <p:spPr>
            <a:xfrm>
              <a:off x="4740077" y="5831802"/>
              <a:ext cx="494150" cy="115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avec flèche 49"/>
            <p:cNvCxnSpPr>
              <a:stCxn id="41" idx="7"/>
              <a:endCxn id="38" idx="3"/>
            </p:cNvCxnSpPr>
            <p:nvPr/>
          </p:nvCxnSpPr>
          <p:spPr>
            <a:xfrm rot="5400000" flipH="1" flipV="1">
              <a:off x="5504705" y="5405091"/>
              <a:ext cx="299099" cy="33391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avec flèche 50"/>
            <p:cNvCxnSpPr>
              <a:stCxn id="38" idx="6"/>
              <a:endCxn id="39" idx="2"/>
            </p:cNvCxnSpPr>
            <p:nvPr/>
          </p:nvCxnSpPr>
          <p:spPr>
            <a:xfrm>
              <a:off x="6074282" y="5312294"/>
              <a:ext cx="301907" cy="10316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avec flèche 51"/>
            <p:cNvCxnSpPr>
              <a:stCxn id="40" idx="5"/>
              <a:endCxn id="37" idx="1"/>
            </p:cNvCxnSpPr>
            <p:nvPr/>
          </p:nvCxnSpPr>
          <p:spPr>
            <a:xfrm rot="16200000" flipH="1">
              <a:off x="4119818" y="5354408"/>
              <a:ext cx="351049" cy="383329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avec flèche 52"/>
            <p:cNvCxnSpPr>
              <a:stCxn id="36" idx="6"/>
              <a:endCxn id="43" idx="2"/>
            </p:cNvCxnSpPr>
            <p:nvPr/>
          </p:nvCxnSpPr>
          <p:spPr>
            <a:xfrm>
              <a:off x="6082936" y="6370934"/>
              <a:ext cx="346452" cy="1588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avec flèche 53"/>
            <p:cNvCxnSpPr>
              <a:stCxn id="41" idx="5"/>
              <a:endCxn id="36" idx="1"/>
            </p:cNvCxnSpPr>
            <p:nvPr/>
          </p:nvCxnSpPr>
          <p:spPr>
            <a:xfrm rot="16200000" flipH="1">
              <a:off x="5499219" y="5930083"/>
              <a:ext cx="318724" cy="342569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ZoneTexte 54"/>
            <p:cNvSpPr txBox="1"/>
            <p:nvPr/>
          </p:nvSpPr>
          <p:spPr>
            <a:xfrm>
              <a:off x="3576390" y="5410469"/>
              <a:ext cx="719649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800" b="1" dirty="0" smtClean="0">
                  <a:solidFill>
                    <a:schemeClr val="bg1"/>
                  </a:solidFill>
                </a:rPr>
                <a:t>Duplication</a:t>
              </a:r>
              <a:endParaRPr lang="fr-FR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4950265" y="5999273"/>
              <a:ext cx="719649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800" b="1" dirty="0" smtClean="0">
                  <a:solidFill>
                    <a:schemeClr val="bg1"/>
                  </a:solidFill>
                </a:rPr>
                <a:t>Duplication</a:t>
              </a:r>
              <a:endParaRPr lang="fr-FR" sz="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0" name="Espace réservé du pied de page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31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Cadre du projet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Avancement des versions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60</a:t>
            </a:fld>
            <a:endParaRPr lang="fr-BE"/>
          </a:p>
        </p:txBody>
      </p:sp>
      <p:graphicFrame>
        <p:nvGraphicFramePr>
          <p:cNvPr id="5" name="Graphique 4"/>
          <p:cNvGraphicFramePr/>
          <p:nvPr/>
        </p:nvGraphicFramePr>
        <p:xfrm>
          <a:off x="457200" y="1752600"/>
          <a:ext cx="7924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0" y="-23"/>
            <a:ext cx="2071670" cy="214289"/>
          </a:xfrm>
        </p:spPr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-24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lvl="0" algn="ctr"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Planification</a:t>
            </a:r>
            <a:endParaRPr lang="fr-BE" sz="1400" b="1" dirty="0"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Etat d’avancement du projet (1/3)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61</a:t>
            </a:fld>
            <a:endParaRPr lang="fr-BE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57200" y="1905000"/>
          <a:ext cx="8077200" cy="240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Tâches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2007/2008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2008/2009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Commentaires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3077">
                <a:tc gridSpan="4">
                  <a:txBody>
                    <a:bodyPr/>
                    <a:lstStyle/>
                    <a:p>
                      <a:r>
                        <a:rPr lang="fr-FR" b="1" dirty="0" smtClean="0"/>
                        <a:t>Partie documentaire</a:t>
                      </a:r>
                      <a:endParaRPr lang="fr-F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8307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Documentation de </a:t>
                      </a:r>
                      <a:r>
                        <a:rPr lang="fr-FR" sz="1600" dirty="0" err="1" smtClean="0"/>
                        <a:t>Xcast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Structures et fonctions documentées. </a:t>
                      </a:r>
                      <a:endParaRPr lang="fr-FR" sz="1600" dirty="0"/>
                    </a:p>
                  </a:txBody>
                  <a:tcPr/>
                </a:tc>
              </a:tr>
              <a:tr h="38307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Conception</a:t>
                      </a:r>
                      <a:r>
                        <a:rPr lang="fr-FR" sz="1600" baseline="0" dirty="0" smtClean="0"/>
                        <a:t> du fonctionnement de TBXcast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Fonctionnement défini. Structures</a:t>
                      </a:r>
                      <a:r>
                        <a:rPr lang="fr-FR" sz="1600" baseline="0" dirty="0" smtClean="0"/>
                        <a:t> et algorithmes fixés.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57200" y="5105400"/>
          <a:ext cx="2351405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2143125"/>
              </a:tblGrid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Non commencée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Entamée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Presque finie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Complète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0" y="1"/>
            <a:ext cx="2071670" cy="214289"/>
          </a:xfrm>
        </p:spPr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Planification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Etat d’avancement du projet (2/3)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62</a:t>
            </a:fld>
            <a:endParaRPr lang="fr-BE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57200" y="1905000"/>
          <a:ext cx="8077200" cy="240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Tâches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2007/2008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2008/2009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Commentaires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3077">
                <a:tc gridSpan="4">
                  <a:txBody>
                    <a:bodyPr/>
                    <a:lstStyle/>
                    <a:p>
                      <a:r>
                        <a:rPr lang="fr-FR" b="1" dirty="0" smtClean="0"/>
                        <a:t>Partie driver</a:t>
                      </a:r>
                      <a:endParaRPr lang="fr-F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8307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Traitement des entêtes des paquets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Algorithme</a:t>
                      </a:r>
                      <a:r>
                        <a:rPr lang="fr-FR" sz="1600" baseline="0" dirty="0" smtClean="0"/>
                        <a:t> de routage écrit. Non testé.</a:t>
                      </a:r>
                      <a:endParaRPr lang="fr-FR" sz="1600" dirty="0"/>
                    </a:p>
                  </a:txBody>
                  <a:tcPr/>
                </a:tc>
              </a:tr>
              <a:tr h="38307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Gestion des routeurs non compatibles TBXcast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Implémentation du tunneling comme</a:t>
                      </a:r>
                      <a:r>
                        <a:rPr lang="fr-FR" sz="1600" baseline="0" dirty="0" smtClean="0"/>
                        <a:t> dans </a:t>
                      </a:r>
                      <a:r>
                        <a:rPr lang="fr-FR" sz="1600" baseline="0" dirty="0" err="1" smtClean="0"/>
                        <a:t>Xcast</a:t>
                      </a:r>
                      <a:r>
                        <a:rPr lang="fr-FR" sz="1600" baseline="0" dirty="0" smtClean="0"/>
                        <a:t>.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57200" y="5105400"/>
          <a:ext cx="2351405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2143125"/>
              </a:tblGrid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Non commencée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Entamée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Presque finie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Complète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0" y="1"/>
            <a:ext cx="2071670" cy="214289"/>
          </a:xfrm>
        </p:spPr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Planification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Etat d’avancement du projet (3/3)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63</a:t>
            </a:fld>
            <a:endParaRPr lang="fr-BE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57200" y="1905000"/>
          <a:ext cx="8077200" cy="2745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Tâches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2007/2008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2008/2009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Commentaires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3077">
                <a:tc gridSpan="4">
                  <a:txBody>
                    <a:bodyPr/>
                    <a:lstStyle/>
                    <a:p>
                      <a:r>
                        <a:rPr lang="fr-FR" b="1" dirty="0" smtClean="0"/>
                        <a:t>Partie librairie</a:t>
                      </a:r>
                      <a:endParaRPr lang="fr-F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8307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Découverte de topologie réseau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Gestion</a:t>
                      </a:r>
                      <a:r>
                        <a:rPr lang="fr-FR" sz="1600" baseline="0" dirty="0" smtClean="0"/>
                        <a:t> d’OSPF non incluse.</a:t>
                      </a:r>
                      <a:endParaRPr lang="fr-FR" sz="1600" dirty="0"/>
                    </a:p>
                  </a:txBody>
                  <a:tcPr/>
                </a:tc>
              </a:tr>
              <a:tr h="38307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Calcul de l’arbre de routage à partir de la topologie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Calcul de l’arbre implémenté et fonctionnel.</a:t>
                      </a:r>
                      <a:endParaRPr lang="fr-FR" sz="1600" dirty="0"/>
                    </a:p>
                  </a:txBody>
                  <a:tcPr/>
                </a:tc>
              </a:tr>
              <a:tr h="38307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Envoi des paquets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Méthode écrite</a:t>
                      </a:r>
                      <a:r>
                        <a:rPr lang="fr-FR" sz="1600" baseline="0" dirty="0" smtClean="0"/>
                        <a:t> mais</a:t>
                      </a:r>
                      <a:r>
                        <a:rPr lang="fr-FR" sz="1600" dirty="0" smtClean="0"/>
                        <a:t> non</a:t>
                      </a:r>
                      <a:r>
                        <a:rPr lang="fr-FR" sz="1600" baseline="0" dirty="0" smtClean="0"/>
                        <a:t> opérationnelle.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57200" y="5105400"/>
          <a:ext cx="2351405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2143125"/>
              </a:tblGrid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Non commencée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Entamée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Presque finie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Complète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0" y="1"/>
            <a:ext cx="2071670" cy="214289"/>
          </a:xfrm>
        </p:spPr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7" name="Espace réservé du pied de page 7"/>
          <p:cNvSpPr txBox="1">
            <a:spLocks/>
          </p:cNvSpPr>
          <p:nvPr/>
        </p:nvSpPr>
        <p:spPr>
          <a:xfrm>
            <a:off x="2928926" y="0"/>
            <a:ext cx="3429024" cy="214290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b="1" dirty="0" smtClean="0">
                <a:latin typeface="Trebuchet MS" pitchFamily="34" charset="0"/>
                <a:cs typeface="Arial" pitchFamily="34" charset="0"/>
              </a:rPr>
              <a:t>Bilan du projet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Calibri" pitchFamily="34" charset="0"/>
              </a:rPr>
              <a:t>Conclusion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FR" sz="2800" dirty="0" smtClean="0">
                <a:latin typeface="Calibri" pitchFamily="34" charset="0"/>
              </a:rPr>
              <a:t>Le projet TBXcast est très technique</a:t>
            </a:r>
          </a:p>
          <a:p>
            <a:pPr lvl="1">
              <a:lnSpc>
                <a:spcPct val="90000"/>
              </a:lnSpc>
            </a:pPr>
            <a:r>
              <a:rPr lang="fr-FR" sz="2400" dirty="0" smtClean="0">
                <a:latin typeface="Calibri" pitchFamily="34" charset="0"/>
              </a:rPr>
              <a:t>Code de bas niveau</a:t>
            </a:r>
          </a:p>
          <a:p>
            <a:pPr lvl="1">
              <a:lnSpc>
                <a:spcPct val="90000"/>
              </a:lnSpc>
            </a:pPr>
            <a:r>
              <a:rPr lang="fr-FR" sz="2400" dirty="0" smtClean="0">
                <a:latin typeface="Calibri" pitchFamily="34" charset="0"/>
              </a:rPr>
              <a:t>Connaissances réseaux apprises par nous-mêmes</a:t>
            </a:r>
            <a:endParaRPr lang="fr-FR" sz="2000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fr-FR" sz="2800" dirty="0" smtClean="0">
                <a:latin typeface="Calibri" pitchFamily="34" charset="0"/>
              </a:rPr>
              <a:t>Les difficultés rencontrées sont d’ordre technique</a:t>
            </a:r>
          </a:p>
          <a:p>
            <a:pPr lvl="1">
              <a:lnSpc>
                <a:spcPct val="90000"/>
              </a:lnSpc>
            </a:pPr>
            <a:r>
              <a:rPr lang="fr-FR" sz="2400" dirty="0" smtClean="0">
                <a:latin typeface="Calibri" pitchFamily="34" charset="0"/>
              </a:rPr>
              <a:t>Code noyau difficile à appréhender</a:t>
            </a:r>
          </a:p>
          <a:p>
            <a:pPr lvl="1">
              <a:lnSpc>
                <a:spcPct val="90000"/>
              </a:lnSpc>
            </a:pPr>
            <a:r>
              <a:rPr lang="fr-FR" sz="2400" dirty="0" smtClean="0">
                <a:latin typeface="Calibri" pitchFamily="34" charset="0"/>
              </a:rPr>
              <a:t>Erreurs difficiles à localiser</a:t>
            </a:r>
          </a:p>
          <a:p>
            <a:pPr>
              <a:lnSpc>
                <a:spcPct val="90000"/>
              </a:lnSpc>
            </a:pPr>
            <a:r>
              <a:rPr lang="fr-FR" sz="2800" dirty="0" smtClean="0">
                <a:latin typeface="Calibri" pitchFamily="34" charset="0"/>
              </a:rPr>
              <a:t>Le projet a fait un grand pas cette année</a:t>
            </a:r>
          </a:p>
          <a:p>
            <a:pPr lvl="1">
              <a:lnSpc>
                <a:spcPct val="90000"/>
              </a:lnSpc>
            </a:pPr>
            <a:r>
              <a:rPr lang="fr-FR" sz="2400" dirty="0" smtClean="0">
                <a:latin typeface="Calibri" pitchFamily="34" charset="0"/>
              </a:rPr>
              <a:t>Une plateforme performante</a:t>
            </a:r>
          </a:p>
          <a:p>
            <a:pPr lvl="1">
              <a:lnSpc>
                <a:spcPct val="90000"/>
              </a:lnSpc>
            </a:pPr>
            <a:r>
              <a:rPr lang="fr-FR" sz="2400" dirty="0" smtClean="0">
                <a:latin typeface="Calibri" pitchFamily="34" charset="0"/>
              </a:rPr>
              <a:t>Une équipe dynamique et motivée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tbxcast\theme &amp; logo\tree_notex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4579" y="1428736"/>
            <a:ext cx="4214842" cy="4214842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2448091" y="500042"/>
            <a:ext cx="42478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Merci pour votre attention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458137" y="5143512"/>
            <a:ext cx="22277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tbxcast.xipp.net</a:t>
            </a:r>
            <a:endParaRPr lang="fr-F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Routage multicast explicite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paquet est lui-même porteur de la liste des destinataires</a:t>
            </a:r>
          </a:p>
          <a:p>
            <a:pPr lvl="1"/>
            <a:r>
              <a:rPr lang="fr-FR" dirty="0" smtClean="0"/>
              <a:t>Les tables de routage sont soulagées</a:t>
            </a:r>
          </a:p>
          <a:p>
            <a:pPr lvl="1"/>
            <a:r>
              <a:rPr lang="fr-FR" dirty="0" smtClean="0"/>
              <a:t>Mais cela nécessite davantage de traitement par paquet</a:t>
            </a:r>
          </a:p>
          <a:p>
            <a:r>
              <a:rPr lang="fr-FR" dirty="0" smtClean="0"/>
              <a:t>Multicast explicite plat : Xcast</a:t>
            </a:r>
          </a:p>
          <a:p>
            <a:pPr lvl="1"/>
            <a:r>
              <a:rPr lang="fr-FR" dirty="0" smtClean="0"/>
              <a:t>Les destinataires sont représentés par une liste à plat</a:t>
            </a:r>
          </a:p>
          <a:p>
            <a:pPr lvl="1"/>
            <a:r>
              <a:rPr lang="fr-FR" dirty="0" smtClean="0"/>
              <a:t>On ne connaît pas les chemins entre la source et les destinataires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Cadre du projet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Bilan des modes de routage</a:t>
            </a:r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/>
          </a:p>
        </p:txBody>
      </p:sp>
      <p:cxnSp>
        <p:nvCxnSpPr>
          <p:cNvPr id="9" name="Connecteur droit 8"/>
          <p:cNvCxnSpPr/>
          <p:nvPr/>
        </p:nvCxnSpPr>
        <p:spPr>
          <a:xfrm rot="5400000">
            <a:off x="1995720" y="4220889"/>
            <a:ext cx="1725441" cy="1716418"/>
          </a:xfrm>
          <a:prstGeom prst="line">
            <a:avLst/>
          </a:pr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3716650" y="4216377"/>
            <a:ext cx="2917910" cy="1918"/>
          </a:xfrm>
          <a:prstGeom prst="line">
            <a:avLst/>
          </a:pr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riangle isocèle 14"/>
          <p:cNvSpPr/>
          <p:nvPr/>
        </p:nvSpPr>
        <p:spPr>
          <a:xfrm rot="20660227">
            <a:off x="2501139" y="2443686"/>
            <a:ext cx="3138032" cy="2246805"/>
          </a:xfrm>
          <a:prstGeom prst="triangle">
            <a:avLst>
              <a:gd name="adj" fmla="val 48722"/>
            </a:avLst>
          </a:prstGeom>
          <a:solidFill>
            <a:schemeClr val="accent1">
              <a:alpha val="42000"/>
            </a:schemeClr>
          </a:solidFill>
          <a:ln w="9525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avec flèche 22"/>
          <p:cNvCxnSpPr/>
          <p:nvPr/>
        </p:nvCxnSpPr>
        <p:spPr>
          <a:xfrm rot="5400000" flipH="1" flipV="1">
            <a:off x="2508841" y="3008574"/>
            <a:ext cx="2415617" cy="1908"/>
          </a:xfrm>
          <a:prstGeom prst="straightConnector1">
            <a:avLst/>
          </a:pr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3786182" y="1785926"/>
            <a:ext cx="242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Encombrement routeur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033814" y="4216377"/>
            <a:ext cx="200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T</a:t>
            </a:r>
            <a:r>
              <a:rPr lang="fr-FR" b="1" dirty="0" smtClean="0">
                <a:solidFill>
                  <a:schemeClr val="bg1"/>
                </a:solidFill>
              </a:rPr>
              <a:t>raitement/paquet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 rot="18859392">
            <a:off x="1754343" y="5510439"/>
            <a:ext cx="1691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Bande passante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2643174" y="2214554"/>
            <a:ext cx="1080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Multicast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000232" y="4643446"/>
            <a:ext cx="892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Unicast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500694" y="3500438"/>
            <a:ext cx="1931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Multicast explicite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18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Cadre du projet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Routage multicast explicite arborescent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L’ensemble des chemins depuis la source vers les destinataires est représenté par un arbre</a:t>
            </a:r>
          </a:p>
          <a:p>
            <a:pPr lvl="1"/>
            <a:r>
              <a:rPr lang="fr-FR" dirty="0" smtClean="0"/>
              <a:t>Facilite et accélère le traitement dans les routeurs</a:t>
            </a:r>
          </a:p>
          <a:p>
            <a:r>
              <a:rPr lang="fr-FR" dirty="0" smtClean="0"/>
              <a:t>C’est la forme que nous avons choisi pour TBXcast, qui signifie « </a:t>
            </a:r>
            <a:r>
              <a:rPr lang="fr-FR" dirty="0" err="1" smtClean="0"/>
              <a:t>Tree</a:t>
            </a:r>
            <a:r>
              <a:rPr lang="fr-FR" dirty="0" smtClean="0"/>
              <a:t> </a:t>
            </a:r>
            <a:r>
              <a:rPr lang="fr-FR" dirty="0" err="1" smtClean="0"/>
              <a:t>Based</a:t>
            </a:r>
            <a:r>
              <a:rPr lang="fr-FR" dirty="0" smtClean="0"/>
              <a:t> </a:t>
            </a:r>
            <a:r>
              <a:rPr lang="fr-FR" dirty="0" err="1" smtClean="0"/>
              <a:t>eXplicit</a:t>
            </a:r>
            <a:r>
              <a:rPr lang="fr-FR" dirty="0" smtClean="0"/>
              <a:t> multicast »</a:t>
            </a:r>
          </a:p>
          <a:p>
            <a:pPr lvl="1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BE" smtClean="0"/>
              <a:t>TBXcast 2009</a:t>
            </a:r>
            <a:endParaRPr lang="fr-BE" dirty="0"/>
          </a:p>
        </p:txBody>
      </p:sp>
      <p:sp>
        <p:nvSpPr>
          <p:cNvPr id="6" name="Espace réservé du pied de page 7"/>
          <p:cNvSpPr txBox="1">
            <a:spLocks/>
          </p:cNvSpPr>
          <p:nvPr/>
        </p:nvSpPr>
        <p:spPr>
          <a:xfrm>
            <a:off x="3428992" y="0"/>
            <a:ext cx="2071670" cy="214289"/>
          </a:xfrm>
          <a:prstGeom prst="rect">
            <a:avLst/>
          </a:prstGeom>
        </p:spPr>
        <p:txBody>
          <a:bodyPr vert="horz" lIns="3600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cs typeface="Arial" pitchFamily="34" charset="0"/>
              </a:rPr>
              <a:t>Cadre du projet</a:t>
            </a:r>
            <a:endParaRPr kumimoji="0" lang="fr-BE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rbon Fiber">
  <a:themeElements>
    <a:clrScheme name="Personnalisé 4">
      <a:dk1>
        <a:sysClr val="windowText" lastClr="000000"/>
      </a:dk1>
      <a:lt1>
        <a:sysClr val="window" lastClr="FFFFFF"/>
      </a:lt1>
      <a:dk2>
        <a:srgbClr val="1F497D"/>
      </a:dk2>
      <a:lt2>
        <a:srgbClr val="CCFFAA"/>
      </a:lt2>
      <a:accent1>
        <a:srgbClr val="FFB380"/>
      </a:accent1>
      <a:accent2>
        <a:srgbClr val="C0504D"/>
      </a:accent2>
      <a:accent3>
        <a:srgbClr val="9BBB59"/>
      </a:accent3>
      <a:accent4>
        <a:srgbClr val="4F81BD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Carbon Fiber</Template>
  <TotalTime>840</TotalTime>
  <Words>2764</Words>
  <Application>Microsoft Office PowerPoint</Application>
  <PresentationFormat>Affichage à l'écran (4:3)</PresentationFormat>
  <Paragraphs>870</Paragraphs>
  <Slides>65</Slides>
  <Notes>15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65</vt:i4>
      </vt:variant>
    </vt:vector>
  </HeadingPairs>
  <TitlesOfParts>
    <vt:vector size="66" baseType="lpstr">
      <vt:lpstr>Carbon Fiber</vt:lpstr>
      <vt:lpstr>TBXcast</vt:lpstr>
      <vt:lpstr>Introduction</vt:lpstr>
      <vt:lpstr>Plan</vt:lpstr>
      <vt:lpstr>Cadre du projet</vt:lpstr>
      <vt:lpstr>Contexte</vt:lpstr>
      <vt:lpstr>Routage multicast</vt:lpstr>
      <vt:lpstr>Routage multicast explicite</vt:lpstr>
      <vt:lpstr>Bilan des modes de routage</vt:lpstr>
      <vt:lpstr>Routage multicast explicite arborescent</vt:lpstr>
      <vt:lpstr>TBXcast concrètement</vt:lpstr>
      <vt:lpstr>Fonctionnalités du protocole</vt:lpstr>
      <vt:lpstr>De quoi doit être capable TBXcast ?</vt:lpstr>
      <vt:lpstr>Segmentation</vt:lpstr>
      <vt:lpstr>Déploiement sur le réseau</vt:lpstr>
      <vt:lpstr>Qualité de Service</vt:lpstr>
      <vt:lpstr>Architecture de TBXcast</vt:lpstr>
      <vt:lpstr>Aspect modulaire de l’architecture</vt:lpstr>
      <vt:lpstr>Diapositive 18</vt:lpstr>
      <vt:lpstr>Diapositive 19</vt:lpstr>
      <vt:lpstr>Diapositive 20</vt:lpstr>
      <vt:lpstr>Diapositive 21</vt:lpstr>
      <vt:lpstr>Entête et structure des paquets</vt:lpstr>
      <vt:lpstr>Implémentation de TBXcast</vt:lpstr>
      <vt:lpstr>Organisation du développement</vt:lpstr>
      <vt:lpstr>Visualisation des versions</vt:lpstr>
      <vt:lpstr>Version 0 :  renommage</vt:lpstr>
      <vt:lpstr>Version 1 : implémentation du tunneling</vt:lpstr>
      <vt:lpstr>Principe du tunneling</vt:lpstr>
      <vt:lpstr>Tunneling sous Xcast</vt:lpstr>
      <vt:lpstr>Difficultés liées au tunneling</vt:lpstr>
      <vt:lpstr>Notre implémentation du tunneling</vt:lpstr>
      <vt:lpstr>Version 2 : Routage arborescent </vt:lpstr>
      <vt:lpstr>Structure de l’arbre</vt:lpstr>
      <vt:lpstr>L’algorithme de routage</vt:lpstr>
      <vt:lpstr>Déroulement d’un exemple (1/2)</vt:lpstr>
      <vt:lpstr>Déroulement d’un exemple (2/2)</vt:lpstr>
      <vt:lpstr>Test de la version 2</vt:lpstr>
      <vt:lpstr>Version 3 : construction de l’arbre</vt:lpstr>
      <vt:lpstr>Représentation de la topologie</vt:lpstr>
      <vt:lpstr>Algorithme de construction de l’arbre</vt:lpstr>
      <vt:lpstr>Exemple de matrice des liens</vt:lpstr>
      <vt:lpstr>Exemple du déroulement de l’algorithme</vt:lpstr>
      <vt:lpstr>Traitements supplémentaires</vt:lpstr>
      <vt:lpstr>Test de la version 3</vt:lpstr>
      <vt:lpstr>Présentation de la plateforme</vt:lpstr>
      <vt:lpstr>Nécessité d’une plateforme</vt:lpstr>
      <vt:lpstr>Plateforme initiale</vt:lpstr>
      <vt:lpstr>Solutions mises en place</vt:lpstr>
      <vt:lpstr>Architecture</vt:lpstr>
      <vt:lpstr>Programmes de gestion de la plateforme</vt:lpstr>
      <vt:lpstr>Déroulement d’un test</vt:lpstr>
      <vt:lpstr>Plateforme : bilan</vt:lpstr>
      <vt:lpstr>Bilan du projet</vt:lpstr>
      <vt:lpstr>Les versions futures de TBXcast (1/2)</vt:lpstr>
      <vt:lpstr>Les versions futures de TBXcast (2/2)</vt:lpstr>
      <vt:lpstr>Apports du projet : aspect technique</vt:lpstr>
      <vt:lpstr>Apports du projet : aspect organisation</vt:lpstr>
      <vt:lpstr>Planification</vt:lpstr>
      <vt:lpstr>Retour sur la planification</vt:lpstr>
      <vt:lpstr>Avancement des versions</vt:lpstr>
      <vt:lpstr>Etat d’avancement du projet (1/3)</vt:lpstr>
      <vt:lpstr>Etat d’avancement du projet (2/3)</vt:lpstr>
      <vt:lpstr>Etat d’avancement du projet (3/3)</vt:lpstr>
      <vt:lpstr>Conclusion</vt:lpstr>
      <vt:lpstr>Diapositive 65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Benoit</dc:creator>
  <cp:lastModifiedBy>Jozef</cp:lastModifiedBy>
  <cp:revision>623</cp:revision>
  <dcterms:created xsi:type="dcterms:W3CDTF">2009-05-26T13:02:27Z</dcterms:created>
  <dcterms:modified xsi:type="dcterms:W3CDTF">2009-05-28T15:36:20Z</dcterms:modified>
</cp:coreProperties>
</file>