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46"/>
  </p:notesMasterIdLst>
  <p:handoutMasterIdLst>
    <p:handoutMasterId r:id="rId47"/>
  </p:handoutMasterIdLst>
  <p:sldIdLst>
    <p:sldId id="299" r:id="rId2"/>
    <p:sldId id="293" r:id="rId3"/>
    <p:sldId id="256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308" r:id="rId14"/>
    <p:sldId id="271" r:id="rId15"/>
    <p:sldId id="336" r:id="rId16"/>
    <p:sldId id="273" r:id="rId17"/>
    <p:sldId id="274" r:id="rId18"/>
    <p:sldId id="333" r:id="rId19"/>
    <p:sldId id="334" r:id="rId20"/>
    <p:sldId id="335" r:id="rId21"/>
    <p:sldId id="275" r:id="rId22"/>
    <p:sldId id="276" r:id="rId23"/>
    <p:sldId id="332" r:id="rId24"/>
    <p:sldId id="278" r:id="rId25"/>
    <p:sldId id="309" r:id="rId26"/>
    <p:sldId id="305" r:id="rId27"/>
    <p:sldId id="317" r:id="rId28"/>
    <p:sldId id="318" r:id="rId29"/>
    <p:sldId id="319" r:id="rId30"/>
    <p:sldId id="320" r:id="rId31"/>
    <p:sldId id="321" r:id="rId32"/>
    <p:sldId id="322" r:id="rId33"/>
    <p:sldId id="294" r:id="rId34"/>
    <p:sldId id="295" r:id="rId35"/>
    <p:sldId id="296" r:id="rId36"/>
    <p:sldId id="310" r:id="rId37"/>
    <p:sldId id="311" r:id="rId38"/>
    <p:sldId id="325" r:id="rId39"/>
    <p:sldId id="326" r:id="rId40"/>
    <p:sldId id="327" r:id="rId41"/>
    <p:sldId id="328" r:id="rId42"/>
    <p:sldId id="329" r:id="rId43"/>
    <p:sldId id="306" r:id="rId44"/>
    <p:sldId id="331" r:id="rId4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292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42" autoAdjust="0"/>
    <p:restoredTop sz="94660" autoAdjust="0"/>
  </p:normalViewPr>
  <p:slideViewPr>
    <p:cSldViewPr>
      <p:cViewPr>
        <p:scale>
          <a:sx n="75" d="100"/>
          <a:sy n="75" d="100"/>
        </p:scale>
        <p:origin x="-99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80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Etape courante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1F970-1BC8-4540-8A13-93390370A511}" type="datetimeFigureOut">
              <a:rPr lang="fr-FR" smtClean="0"/>
              <a:pPr/>
              <a:t>19/12/2008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71F6A-97E6-46F1-B2BA-D74A5C8D82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Etape courante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B9E5B-5F77-43B5-A16C-637EBDB98D60}" type="datetimeFigureOut">
              <a:rPr lang="fr-FR" smtClean="0"/>
              <a:pPr/>
              <a:t>19/12/2008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164A9-70CE-464B-80F7-A35ACFD16F6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37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2778-5883-4118-A93F-1DB828341BEA}" type="datetime1">
              <a:rPr lang="fr-FR" smtClean="0"/>
              <a:pPr/>
              <a:t>19/12/2008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12213-C9BA-487A-9BC6-13FAC9F545CB}" type="datetime1">
              <a:rPr lang="fr-FR" smtClean="0"/>
              <a:pPr/>
              <a:t>19/12/2008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B5E1C-5A7E-4EA3-97DA-9EB10E2DBD24}" type="datetime1">
              <a:rPr lang="fr-FR" smtClean="0"/>
              <a:pPr/>
              <a:t>19/12/2008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F2363-699B-4713-9324-9CB028307CD8}" type="datetime1">
              <a:rPr lang="fr-FR" smtClean="0"/>
              <a:pPr/>
              <a:t>19/12/2008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26CE-3531-411D-AA90-2F2D5C8B76F2}" type="datetime1">
              <a:rPr lang="fr-FR" smtClean="0"/>
              <a:pPr/>
              <a:t>19/12/2008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1185-32F7-4057-A7AE-4205EA4A4B80}" type="datetime1">
              <a:rPr lang="fr-FR" smtClean="0"/>
              <a:pPr/>
              <a:t>19/12/2008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07E78-57EA-4DAC-9B79-65583F3EAC0B}" type="datetime1">
              <a:rPr lang="fr-FR" smtClean="0"/>
              <a:pPr/>
              <a:t>19/12/2008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AB63-BB15-41B5-B3EA-8B42D6CB02DA}" type="datetime1">
              <a:rPr lang="fr-FR" smtClean="0"/>
              <a:pPr/>
              <a:t>19/12/2008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BB25-0339-4083-94FB-2C0E289B066D}" type="datetime1">
              <a:rPr lang="fr-FR" smtClean="0"/>
              <a:pPr/>
              <a:t>19/12/2008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36CB9-6CAC-45B3-9A67-4BD79BD5C912}" type="datetime1">
              <a:rPr lang="fr-FR" smtClean="0"/>
              <a:pPr/>
              <a:t>19/12/2008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8A37-C087-475D-A775-EA3A4191B006}" type="datetime1">
              <a:rPr lang="fr-FR" smtClean="0"/>
              <a:pPr/>
              <a:t>19/12/2008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EB6AE-F2C3-45D7-9FD4-634A1F61F657}" type="datetime1">
              <a:rPr lang="fr-FR" smtClean="0"/>
              <a:pPr/>
              <a:t>19/12/2008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fr-FR" sz="6600" dirty="0" smtClean="0"/>
              <a:t>TBXcast</a:t>
            </a:r>
            <a:endParaRPr lang="fr-FR" sz="6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fr-FR" sz="2800" dirty="0" smtClean="0">
                <a:solidFill>
                  <a:schemeClr val="bg1">
                    <a:lumMod val="50000"/>
                  </a:schemeClr>
                </a:solidFill>
              </a:rPr>
              <a:t>Soutenance de décembre 2008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500166" y="5500702"/>
            <a:ext cx="6143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Cyril Bouleau, </a:t>
            </a:r>
            <a:r>
              <a:rPr lang="fr-FR" sz="1000" dirty="0" err="1" smtClean="0"/>
              <a:t>Hamze</a:t>
            </a:r>
            <a:r>
              <a:rPr lang="fr-FR" sz="1000" dirty="0" smtClean="0"/>
              <a:t> </a:t>
            </a:r>
            <a:r>
              <a:rPr lang="fr-FR" sz="1000" dirty="0" err="1" smtClean="0"/>
              <a:t>Farroukh</a:t>
            </a:r>
            <a:r>
              <a:rPr lang="fr-FR" sz="1000" dirty="0" smtClean="0"/>
              <a:t>, Loïc Le </a:t>
            </a:r>
            <a:r>
              <a:rPr lang="fr-FR" sz="1000" dirty="0" err="1" smtClean="0"/>
              <a:t>Henaff</a:t>
            </a:r>
            <a:r>
              <a:rPr lang="fr-FR" sz="1000" dirty="0" smtClean="0"/>
              <a:t>, Mickaël </a:t>
            </a:r>
            <a:r>
              <a:rPr lang="fr-FR" sz="1000" dirty="0" err="1" smtClean="0"/>
              <a:t>Lecuyer</a:t>
            </a:r>
            <a:r>
              <a:rPr lang="fr-FR" sz="1000" dirty="0" smtClean="0"/>
              <a:t>, Jozef </a:t>
            </a:r>
            <a:r>
              <a:rPr lang="fr-FR" sz="1000" dirty="0" err="1" smtClean="0"/>
              <a:t>Legény</a:t>
            </a:r>
            <a:r>
              <a:rPr lang="fr-FR" sz="1000" dirty="0" smtClean="0"/>
              <a:t>, Benoît </a:t>
            </a:r>
            <a:r>
              <a:rPr lang="fr-FR" sz="1000" dirty="0" err="1" smtClean="0"/>
              <a:t>Lucet</a:t>
            </a:r>
            <a:r>
              <a:rPr lang="fr-FR" sz="1000" dirty="0" smtClean="0"/>
              <a:t>, Emmanuel Thierry</a:t>
            </a:r>
          </a:p>
          <a:p>
            <a:pPr algn="ctr"/>
            <a:r>
              <a:rPr lang="fr-FR" sz="1000" b="1" dirty="0" err="1" smtClean="0"/>
              <a:t>Encadrants</a:t>
            </a:r>
            <a:r>
              <a:rPr lang="fr-FR" sz="1000" dirty="0" smtClean="0"/>
              <a:t> : Bernard Cousin, </a:t>
            </a:r>
            <a:r>
              <a:rPr lang="fr-FR" sz="1000" dirty="0" err="1" smtClean="0"/>
              <a:t>Miklos</a:t>
            </a:r>
            <a:r>
              <a:rPr lang="fr-FR" sz="1000" dirty="0" smtClean="0"/>
              <a:t> Molnar</a:t>
            </a:r>
            <a:endParaRPr lang="fr-FR" sz="1000" dirty="0"/>
          </a:p>
        </p:txBody>
      </p:sp>
      <p:pic>
        <p:nvPicPr>
          <p:cNvPr id="1026" name="Picture 2" descr="D:\TBXCast\logo\tree_notex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428604"/>
            <a:ext cx="3429023" cy="342902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Routage Multicast explicite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paquet est lui-même porteur de la liste des destinataires</a:t>
            </a:r>
          </a:p>
          <a:p>
            <a:pPr lvl="1"/>
            <a:r>
              <a:rPr lang="fr-FR" dirty="0" smtClean="0"/>
              <a:t>Routeurs soulagés car pas de protocole de routage multicast</a:t>
            </a:r>
          </a:p>
          <a:p>
            <a:pPr lvl="1"/>
            <a:r>
              <a:rPr lang="fr-FR" dirty="0" smtClean="0"/>
              <a:t>Mais davantage de traitement par paquet</a:t>
            </a:r>
          </a:p>
          <a:p>
            <a:r>
              <a:rPr lang="fr-FR" b="1" dirty="0" smtClean="0"/>
              <a:t>Multicast explicite plat </a:t>
            </a:r>
            <a:r>
              <a:rPr lang="fr-FR" dirty="0" smtClean="0"/>
              <a:t>(Xcast)</a:t>
            </a:r>
          </a:p>
          <a:p>
            <a:pPr lvl="1"/>
            <a:r>
              <a:rPr lang="fr-FR" dirty="0" smtClean="0"/>
              <a:t>Destinataires représentés par une liste (à plat)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10</a:t>
            </a:fld>
            <a:endParaRPr lang="fr-BE"/>
          </a:p>
        </p:txBody>
      </p:sp>
      <p:sp>
        <p:nvSpPr>
          <p:cNvPr id="7" name="ZoneTexte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 – 2. Etude des réseaux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Bilan des trois modes présentés</a:t>
            </a:r>
            <a:endParaRPr lang="fr-FR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11</a:t>
            </a:fld>
            <a:endParaRPr lang="fr-BE"/>
          </a:p>
        </p:txBody>
      </p:sp>
      <p:grpSp>
        <p:nvGrpSpPr>
          <p:cNvPr id="3" name="Groupe 30"/>
          <p:cNvGrpSpPr/>
          <p:nvPr/>
        </p:nvGrpSpPr>
        <p:grpSpPr>
          <a:xfrm>
            <a:off x="2143108" y="1785926"/>
            <a:ext cx="6393925" cy="4985641"/>
            <a:chOff x="2285984" y="2500306"/>
            <a:chExt cx="5322355" cy="4128385"/>
          </a:xfrm>
        </p:grpSpPr>
        <p:cxnSp>
          <p:nvCxnSpPr>
            <p:cNvPr id="9" name="Connecteur droit 8"/>
            <p:cNvCxnSpPr/>
            <p:nvPr/>
          </p:nvCxnSpPr>
          <p:spPr>
            <a:xfrm rot="5400000">
              <a:off x="2285984" y="4572008"/>
              <a:ext cx="1428760" cy="1428760"/>
            </a:xfrm>
            <a:prstGeom prst="line">
              <a:avLst/>
            </a:prstGeom>
            <a:ln w="190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/>
          </p:nvCxnSpPr>
          <p:spPr>
            <a:xfrm>
              <a:off x="3714744" y="4572008"/>
              <a:ext cx="2428892" cy="1588"/>
            </a:xfrm>
            <a:prstGeom prst="line">
              <a:avLst/>
            </a:prstGeom>
            <a:ln w="190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riangle isocèle 14"/>
            <p:cNvSpPr/>
            <p:nvPr/>
          </p:nvSpPr>
          <p:spPr>
            <a:xfrm rot="20660227">
              <a:off x="2702943" y="3104122"/>
              <a:ext cx="2612123" cy="1860478"/>
            </a:xfrm>
            <a:prstGeom prst="triangle">
              <a:avLst>
                <a:gd name="adj" fmla="val 48722"/>
              </a:avLst>
            </a:prstGeom>
            <a:solidFill>
              <a:schemeClr val="accent1">
                <a:alpha val="42000"/>
              </a:schemeClr>
            </a:solidFill>
            <a:ln w="9525"/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3" name="Connecteur droit avec flèche 22"/>
            <p:cNvCxnSpPr/>
            <p:nvPr/>
          </p:nvCxnSpPr>
          <p:spPr>
            <a:xfrm rot="5400000" flipH="1" flipV="1">
              <a:off x="2714612" y="3571876"/>
              <a:ext cx="2000264" cy="1588"/>
            </a:xfrm>
            <a:prstGeom prst="straightConnector1">
              <a:avLst/>
            </a:prstGeom>
            <a:ln w="190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ZoneTexte 23"/>
            <p:cNvSpPr txBox="1"/>
            <p:nvPr/>
          </p:nvSpPr>
          <p:spPr>
            <a:xfrm>
              <a:off x="3786182" y="2500306"/>
              <a:ext cx="1994751" cy="5351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Contrôles</a:t>
              </a:r>
            </a:p>
            <a:p>
              <a:r>
                <a:rPr lang="fr-FR" dirty="0" smtClean="0"/>
                <a:t>Encombrement routeur</a:t>
              </a:r>
              <a:endParaRPr lang="fr-FR" dirty="0"/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5643570" y="4572008"/>
              <a:ext cx="19647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T</a:t>
              </a:r>
              <a:r>
                <a:rPr lang="fr-FR" dirty="0" smtClean="0"/>
                <a:t>raitement/paquet</a:t>
              </a:r>
              <a:endParaRPr lang="fr-FR" dirty="0"/>
            </a:p>
          </p:txBody>
        </p:sp>
        <p:sp>
          <p:nvSpPr>
            <p:cNvPr id="26" name="ZoneTexte 25"/>
            <p:cNvSpPr txBox="1"/>
            <p:nvPr/>
          </p:nvSpPr>
          <p:spPr>
            <a:xfrm rot="18859392">
              <a:off x="1953040" y="5611810"/>
              <a:ext cx="16644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Bande passante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2821174" y="2914388"/>
              <a:ext cx="899033" cy="3058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>
                  <a:solidFill>
                    <a:srgbClr val="FF0000"/>
                  </a:solidFill>
                </a:rPr>
                <a:t>Multicast</a:t>
              </a:r>
              <a:endParaRPr lang="fr-FR" b="1" dirty="0">
                <a:solidFill>
                  <a:srgbClr val="FF0000"/>
                </a:solidFill>
              </a:endParaRP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2285984" y="4925644"/>
              <a:ext cx="742914" cy="3058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>
                  <a:solidFill>
                    <a:srgbClr val="FF0000"/>
                  </a:solidFill>
                </a:rPr>
                <a:t>Unicast</a:t>
              </a:r>
              <a:endParaRPr lang="fr-FR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5199797" y="3979171"/>
              <a:ext cx="1607575" cy="3058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>
                  <a:solidFill>
                    <a:srgbClr val="FF0000"/>
                  </a:solidFill>
                </a:rPr>
                <a:t>Multicast explicite</a:t>
              </a:r>
              <a:endParaRPr lang="fr-FR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9" name="ZoneTexte 18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 – 2. Etude des réseaux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Intérêt de TBXcast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Et TBXcast dans tout ça ?</a:t>
            </a:r>
          </a:p>
          <a:p>
            <a:r>
              <a:rPr lang="fr-FR" b="1" dirty="0" smtClean="0"/>
              <a:t>Multicast explicite arborescent</a:t>
            </a:r>
          </a:p>
          <a:p>
            <a:pPr lvl="1"/>
            <a:r>
              <a:rPr lang="fr-FR" dirty="0" smtClean="0"/>
              <a:t>Topologie représentée par un arbre</a:t>
            </a:r>
            <a:endParaRPr lang="fr-FR" dirty="0"/>
          </a:p>
          <a:p>
            <a:r>
              <a:rPr lang="fr-FR" dirty="0" smtClean="0"/>
              <a:t>Ce qu’il apporte en plus</a:t>
            </a:r>
          </a:p>
          <a:p>
            <a:pPr lvl="1"/>
            <a:r>
              <a:rPr lang="fr-FR" dirty="0" smtClean="0"/>
              <a:t>Soulagement des routeurs intermédiaires</a:t>
            </a:r>
          </a:p>
          <a:p>
            <a:pPr lvl="1"/>
            <a:r>
              <a:rPr lang="fr-FR" dirty="0" smtClean="0"/>
              <a:t>Gestion de la QoS</a:t>
            </a:r>
          </a:p>
          <a:p>
            <a:pPr lvl="2"/>
            <a:r>
              <a:rPr lang="fr-FR" dirty="0" smtClean="0"/>
              <a:t>Délai</a:t>
            </a:r>
          </a:p>
          <a:p>
            <a:pPr lvl="2"/>
            <a:r>
              <a:rPr lang="fr-FR" dirty="0" smtClean="0"/>
              <a:t>Gigue</a:t>
            </a:r>
          </a:p>
          <a:p>
            <a:pPr lvl="2"/>
            <a:r>
              <a:rPr lang="fr-FR" dirty="0" smtClean="0"/>
              <a:t>Perte d’information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12</a:t>
            </a:fld>
            <a:endParaRPr lang="fr-BE"/>
          </a:p>
        </p:txBody>
      </p:sp>
      <p:sp>
        <p:nvSpPr>
          <p:cNvPr id="7" name="ZoneTexte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 – 2. Etude des réseaux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85000" lnSpcReduction="2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fr-FR" dirty="0" smtClean="0"/>
              <a:t>Etude de domaine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Présentation du projet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Etude des réseaux</a:t>
            </a:r>
          </a:p>
          <a:p>
            <a:pPr marL="514350" indent="-514350">
              <a:buFont typeface="+mj-lt"/>
              <a:buAutoNum type="romanUcPeriod"/>
            </a:pPr>
            <a:r>
              <a:rPr lang="fr-FR" sz="3900" b="1" dirty="0" smtClean="0">
                <a:solidFill>
                  <a:schemeClr val="accent1">
                    <a:lumMod val="75000"/>
                  </a:schemeClr>
                </a:solidFill>
              </a:rPr>
              <a:t>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Généralités de 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Structure de 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Le code de Xcast</a:t>
            </a:r>
          </a:p>
          <a:p>
            <a:pPr marL="514350" indent="-514350">
              <a:buFont typeface="+mj-lt"/>
              <a:buAutoNum type="romanUcPeriod"/>
            </a:pPr>
            <a:r>
              <a:rPr lang="fr-FR" dirty="0" smtClean="0"/>
              <a:t>TBXcast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Présentation de TBXcast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Fonctionnalités de la source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Fonctionnalités des routeurs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Une application : ping6tbx</a:t>
            </a:r>
          </a:p>
          <a:p>
            <a:pPr marL="514350" indent="-514350">
              <a:buFont typeface="+mj-lt"/>
              <a:buAutoNum type="romanUcPeriod"/>
            </a:pPr>
            <a:r>
              <a:rPr lang="fr-FR" dirty="0" smtClean="0"/>
              <a:t>Présentation de la plateforme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 smtClean="0"/>
              <a:t>TBXcast 2008-2009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13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-24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fr-FR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Xcast : généralités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Protocole de routage multicast explicite plat</a:t>
            </a:r>
          </a:p>
          <a:p>
            <a:r>
              <a:rPr lang="fr-FR" dirty="0" smtClean="0"/>
              <a:t>Avantages:</a:t>
            </a:r>
          </a:p>
          <a:p>
            <a:pPr lvl="1"/>
            <a:r>
              <a:rPr lang="fr-FR" dirty="0" smtClean="0"/>
              <a:t>Pas de table de routage multicast</a:t>
            </a:r>
          </a:p>
          <a:p>
            <a:pPr lvl="2"/>
            <a:r>
              <a:rPr lang="fr-FR" dirty="0" smtClean="0"/>
              <a:t>Utilisation d’unicast</a:t>
            </a:r>
          </a:p>
          <a:p>
            <a:pPr lvl="1"/>
            <a:r>
              <a:rPr lang="fr-FR" dirty="0" smtClean="0"/>
              <a:t>Meilleure gestion d’un grand nombre de petits groupes</a:t>
            </a:r>
          </a:p>
          <a:p>
            <a:r>
              <a:rPr lang="fr-FR" dirty="0" smtClean="0"/>
              <a:t>Inconvénients :</a:t>
            </a:r>
          </a:p>
          <a:p>
            <a:pPr lvl="1"/>
            <a:r>
              <a:rPr lang="fr-FR" dirty="0" smtClean="0"/>
              <a:t>Temps de traitement des paquets dans les routeurs</a:t>
            </a:r>
          </a:p>
          <a:p>
            <a:pPr lvl="1"/>
            <a:r>
              <a:rPr lang="fr-FR" dirty="0" smtClean="0"/>
              <a:t>Moins d’espace pour les données dans les paquets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14</a:t>
            </a:fld>
            <a:endParaRPr lang="fr-BE"/>
          </a:p>
        </p:txBody>
      </p:sp>
      <p:sp>
        <p:nvSpPr>
          <p:cNvPr id="7" name="ZoneTexte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 – 1. Généralités de Xcast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Architecture de Xcast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15</a:t>
            </a:fld>
            <a:endParaRPr lang="fr-BE"/>
          </a:p>
        </p:txBody>
      </p:sp>
      <p:grpSp>
        <p:nvGrpSpPr>
          <p:cNvPr id="3" name="Groupe 42"/>
          <p:cNvGrpSpPr/>
          <p:nvPr/>
        </p:nvGrpSpPr>
        <p:grpSpPr>
          <a:xfrm>
            <a:off x="1321595" y="1285860"/>
            <a:ext cx="6536553" cy="4934443"/>
            <a:chOff x="1285876" y="1285860"/>
            <a:chExt cx="6536553" cy="4934443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285876" y="1941905"/>
              <a:ext cx="6500810" cy="954247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fr-FR" dirty="0" smtClean="0"/>
                <a:t>Librairies</a:t>
              </a:r>
              <a:endParaRPr lang="fr-FR" dirty="0"/>
            </a:p>
          </p:txBody>
        </p:sp>
        <p:sp>
          <p:nvSpPr>
            <p:cNvPr id="7" name="Rectangle à coins arrondis 6"/>
            <p:cNvSpPr/>
            <p:nvPr/>
          </p:nvSpPr>
          <p:spPr>
            <a:xfrm>
              <a:off x="1321571" y="3143248"/>
              <a:ext cx="6500858" cy="2027775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fr-FR" dirty="0" smtClean="0"/>
                <a:t>Noyau NetBSD</a:t>
              </a:r>
              <a:endParaRPr lang="fr-FR" dirty="0"/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5393537" y="5444977"/>
              <a:ext cx="1431371" cy="7753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700" dirty="0" smtClean="0"/>
                <a:t>Carte Réseau</a:t>
              </a:r>
            </a:p>
            <a:p>
              <a:pPr algn="ctr"/>
              <a:r>
                <a:rPr lang="fr-FR" sz="1700" dirty="0" smtClean="0"/>
                <a:t>(Hardware)</a:t>
              </a:r>
              <a:endParaRPr lang="fr-FR" sz="1700" dirty="0"/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1393009" y="2180467"/>
              <a:ext cx="2494550" cy="53676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LibXcast</a:t>
              </a:r>
              <a:endParaRPr lang="fr-FR" dirty="0"/>
            </a:p>
          </p:txBody>
        </p:sp>
        <p:grpSp>
          <p:nvGrpSpPr>
            <p:cNvPr id="13" name="Groupe 12"/>
            <p:cNvGrpSpPr/>
            <p:nvPr/>
          </p:nvGrpSpPr>
          <p:grpSpPr>
            <a:xfrm>
              <a:off x="2007460" y="3712793"/>
              <a:ext cx="1252450" cy="1075486"/>
              <a:chOff x="2757397" y="3253487"/>
              <a:chExt cx="1500198" cy="1216662"/>
            </a:xfrm>
            <a:solidFill>
              <a:schemeClr val="bg1">
                <a:lumMod val="85000"/>
              </a:schemeClr>
            </a:solidFill>
          </p:grpSpPr>
          <p:sp>
            <p:nvSpPr>
              <p:cNvPr id="14" name="Rectangle à coins arrondis 13"/>
              <p:cNvSpPr/>
              <p:nvPr/>
            </p:nvSpPr>
            <p:spPr>
              <a:xfrm>
                <a:off x="2757397" y="3255703"/>
                <a:ext cx="1500198" cy="1214446"/>
              </a:xfrm>
              <a:prstGeom prst="roundRect">
                <a:avLst/>
              </a:prstGeom>
              <a:grpFill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   Xcast6</a:t>
                </a:r>
                <a:endParaRPr lang="fr-FR" dirty="0"/>
              </a:p>
            </p:txBody>
          </p:sp>
          <p:sp>
            <p:nvSpPr>
              <p:cNvPr id="15" name="Rectangle à coins arrondis 14"/>
              <p:cNvSpPr/>
              <p:nvPr/>
            </p:nvSpPr>
            <p:spPr>
              <a:xfrm>
                <a:off x="2828834" y="3253487"/>
                <a:ext cx="285752" cy="1214447"/>
              </a:xfrm>
              <a:prstGeom prst="roundRect">
                <a:avLst>
                  <a:gd name="adj" fmla="val 33537"/>
                </a:avLst>
              </a:prstGeom>
              <a:grpFill/>
              <a:ln>
                <a:prstDash val="sysDash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fr-FR" sz="1600" dirty="0" smtClean="0"/>
                  <a:t>Interface</a:t>
                </a:r>
                <a:endParaRPr lang="fr-FR" sz="1600" dirty="0"/>
              </a:p>
            </p:txBody>
          </p:sp>
        </p:grpSp>
        <p:sp>
          <p:nvSpPr>
            <p:cNvPr id="16" name="Rectangle à coins arrondis 15"/>
            <p:cNvSpPr/>
            <p:nvPr/>
          </p:nvSpPr>
          <p:spPr>
            <a:xfrm>
              <a:off x="1321571" y="1285860"/>
              <a:ext cx="2623786" cy="47712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Application Source</a:t>
              </a:r>
              <a:endParaRPr lang="fr-FR" dirty="0"/>
            </a:p>
          </p:txBody>
        </p:sp>
        <p:sp>
          <p:nvSpPr>
            <p:cNvPr id="18" name="Rectangle à coins arrondis 17"/>
            <p:cNvSpPr/>
            <p:nvPr/>
          </p:nvSpPr>
          <p:spPr>
            <a:xfrm>
              <a:off x="5055373" y="2180467"/>
              <a:ext cx="2624180" cy="53676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Librairie Standard de NetBSD</a:t>
              </a:r>
              <a:endParaRPr lang="fr-FR" dirty="0"/>
            </a:p>
          </p:txBody>
        </p:sp>
        <p:sp>
          <p:nvSpPr>
            <p:cNvPr id="20" name="Rectangle à coins arrondis 19"/>
            <p:cNvSpPr/>
            <p:nvPr/>
          </p:nvSpPr>
          <p:spPr>
            <a:xfrm>
              <a:off x="5107785" y="4143380"/>
              <a:ext cx="2428892" cy="64294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Rectangle à coins arrondis 20"/>
            <p:cNvSpPr/>
            <p:nvPr/>
          </p:nvSpPr>
          <p:spPr>
            <a:xfrm>
              <a:off x="5179223" y="3501091"/>
              <a:ext cx="2500330" cy="151986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Fonctions NetBSD</a:t>
              </a:r>
              <a:endParaRPr lang="fr-FR" dirty="0"/>
            </a:p>
          </p:txBody>
        </p:sp>
        <p:sp>
          <p:nvSpPr>
            <p:cNvPr id="26" name="Rectangle à coins arrondis 25"/>
            <p:cNvSpPr/>
            <p:nvPr/>
          </p:nvSpPr>
          <p:spPr>
            <a:xfrm>
              <a:off x="4953764" y="1285860"/>
              <a:ext cx="2623786" cy="47712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Application Destinataire</a:t>
              </a:r>
              <a:endParaRPr lang="fr-FR" dirty="0"/>
            </a:p>
          </p:txBody>
        </p:sp>
        <p:sp>
          <p:nvSpPr>
            <p:cNvPr id="29" name="Rectangle à coins arrondis 28"/>
            <p:cNvSpPr/>
            <p:nvPr/>
          </p:nvSpPr>
          <p:spPr>
            <a:xfrm>
              <a:off x="1964513" y="5444977"/>
              <a:ext cx="1371730" cy="7753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Pseudo-</a:t>
              </a:r>
              <a:r>
                <a:rPr lang="fr-FR" dirty="0" err="1" smtClean="0"/>
                <a:t>Device</a:t>
              </a:r>
              <a:endParaRPr lang="fr-FR" dirty="0"/>
            </a:p>
          </p:txBody>
        </p:sp>
      </p:grpSp>
      <p:sp>
        <p:nvSpPr>
          <p:cNvPr id="44" name="ZoneTexte 43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 – 1. 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Généralités de 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Xcast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L’API LibXcast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API de </a:t>
            </a:r>
            <a:r>
              <a:rPr lang="fr-FR" dirty="0" err="1" smtClean="0"/>
              <a:t>Xcast</a:t>
            </a:r>
            <a:endParaRPr lang="fr-FR" dirty="0" smtClean="0"/>
          </a:p>
          <a:p>
            <a:r>
              <a:rPr lang="fr-FR" dirty="0" smtClean="0"/>
              <a:t>Implémentée à la source</a:t>
            </a:r>
          </a:p>
          <a:p>
            <a:r>
              <a:rPr lang="fr-FR" dirty="0" smtClean="0"/>
              <a:t>Abstraction pour </a:t>
            </a:r>
          </a:p>
          <a:p>
            <a:pPr lvl="1"/>
            <a:r>
              <a:rPr lang="fr-FR" dirty="0" smtClean="0"/>
              <a:t>la gestion des groupes</a:t>
            </a:r>
          </a:p>
          <a:p>
            <a:pPr lvl="1"/>
            <a:r>
              <a:rPr lang="fr-FR" dirty="0"/>
              <a:t>l</a:t>
            </a:r>
            <a:r>
              <a:rPr lang="fr-FR" dirty="0" smtClean="0"/>
              <a:t>a gestion des membres</a:t>
            </a:r>
          </a:p>
          <a:p>
            <a:pPr lvl="1"/>
            <a:r>
              <a:rPr lang="fr-FR" dirty="0" smtClean="0"/>
              <a:t>l’envoi de message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16</a:t>
            </a:fld>
            <a:endParaRPr lang="fr-BE"/>
          </a:p>
        </p:txBody>
      </p:sp>
      <p:sp>
        <p:nvSpPr>
          <p:cNvPr id="7" name="ZoneTexte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 – 1. Généralités de Xcast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L’interface de Xcast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Conçue sous la forme d’un pseudo-</a:t>
            </a:r>
            <a:r>
              <a:rPr lang="fr-FR" dirty="0" err="1" smtClean="0"/>
              <a:t>device</a:t>
            </a:r>
            <a:endParaRPr lang="fr-FR" dirty="0" smtClean="0"/>
          </a:p>
          <a:p>
            <a:pPr lvl="1"/>
            <a:r>
              <a:rPr lang="fr-FR" dirty="0" smtClean="0"/>
              <a:t>Carte réseau virtuelle</a:t>
            </a:r>
          </a:p>
          <a:p>
            <a:r>
              <a:rPr lang="fr-FR" dirty="0" smtClean="0"/>
              <a:t>Se rajoute au niveau du système </a:t>
            </a:r>
            <a:r>
              <a:rPr lang="fr-FR" dirty="0" err="1" smtClean="0"/>
              <a:t>NetBSD</a:t>
            </a:r>
            <a:endParaRPr lang="fr-FR" dirty="0" smtClean="0"/>
          </a:p>
          <a:p>
            <a:r>
              <a:rPr lang="fr-FR" dirty="0" smtClean="0"/>
              <a:t>Permet la communication entre le code </a:t>
            </a:r>
            <a:r>
              <a:rPr lang="fr-FR" dirty="0" err="1" smtClean="0"/>
              <a:t>Xcast</a:t>
            </a:r>
            <a:r>
              <a:rPr lang="fr-FR" dirty="0" smtClean="0"/>
              <a:t> et le noyau </a:t>
            </a:r>
            <a:r>
              <a:rPr lang="fr-FR" dirty="0" err="1" smtClean="0"/>
              <a:t>NetBSD</a:t>
            </a:r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17</a:t>
            </a:fld>
            <a:endParaRPr lang="fr-BE"/>
          </a:p>
        </p:txBody>
      </p:sp>
      <p:sp>
        <p:nvSpPr>
          <p:cNvPr id="7" name="ZoneTexte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 – 1. Généralités de Xcast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Chemin d’une donnée émise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18</a:t>
            </a:fld>
            <a:endParaRPr lang="fr-BE"/>
          </a:p>
        </p:txBody>
      </p:sp>
      <p:grpSp>
        <p:nvGrpSpPr>
          <p:cNvPr id="43" name="Groupe 42"/>
          <p:cNvGrpSpPr/>
          <p:nvPr/>
        </p:nvGrpSpPr>
        <p:grpSpPr>
          <a:xfrm>
            <a:off x="1321595" y="1285860"/>
            <a:ext cx="6536553" cy="4950157"/>
            <a:chOff x="1285876" y="1285860"/>
            <a:chExt cx="6536553" cy="4950157"/>
          </a:xfrm>
        </p:grpSpPr>
        <p:sp>
          <p:nvSpPr>
            <p:cNvPr id="12" name="Flèche droite 11"/>
            <p:cNvSpPr/>
            <p:nvPr/>
          </p:nvSpPr>
          <p:spPr>
            <a:xfrm>
              <a:off x="6824908" y="5937815"/>
              <a:ext cx="954247" cy="119281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à coins arrondis 5"/>
            <p:cNvSpPr/>
            <p:nvPr/>
          </p:nvSpPr>
          <p:spPr>
            <a:xfrm>
              <a:off x="1285876" y="1941905"/>
              <a:ext cx="6500810" cy="954247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fr-FR" dirty="0" smtClean="0"/>
                <a:t>Librairies</a:t>
              </a:r>
              <a:endParaRPr lang="fr-FR" dirty="0"/>
            </a:p>
          </p:txBody>
        </p:sp>
        <p:sp>
          <p:nvSpPr>
            <p:cNvPr id="7" name="Rectangle à coins arrondis 6"/>
            <p:cNvSpPr/>
            <p:nvPr/>
          </p:nvSpPr>
          <p:spPr>
            <a:xfrm>
              <a:off x="1321571" y="3143248"/>
              <a:ext cx="6500858" cy="2027775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fr-FR" dirty="0" smtClean="0"/>
                <a:t>Noyau NetBSD</a:t>
              </a:r>
              <a:endParaRPr lang="fr-FR" dirty="0"/>
            </a:p>
          </p:txBody>
        </p:sp>
        <p:cxnSp>
          <p:nvCxnSpPr>
            <p:cNvPr id="8" name="Connecteur en angle 7"/>
            <p:cNvCxnSpPr>
              <a:stCxn id="14" idx="3"/>
              <a:endCxn id="21" idx="1"/>
            </p:cNvCxnSpPr>
            <p:nvPr/>
          </p:nvCxnSpPr>
          <p:spPr>
            <a:xfrm>
              <a:off x="3259910" y="4261024"/>
              <a:ext cx="1857388" cy="1588"/>
            </a:xfrm>
            <a:prstGeom prst="bentConnector3">
              <a:avLst>
                <a:gd name="adj1" fmla="val 50000"/>
              </a:avLst>
            </a:prstGeom>
            <a:ln>
              <a:headEnd type="none"/>
              <a:tailEnd type="arrow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Forme 71"/>
            <p:cNvCxnSpPr>
              <a:stCxn id="18" idx="2"/>
              <a:endCxn id="21" idx="0"/>
            </p:cNvCxnSpPr>
            <p:nvPr/>
          </p:nvCxnSpPr>
          <p:spPr>
            <a:xfrm rot="5400000">
              <a:off x="5975533" y="3109161"/>
              <a:ext cx="783860" cy="1588"/>
            </a:xfrm>
            <a:prstGeom prst="bentConnector3">
              <a:avLst>
                <a:gd name="adj1" fmla="val 50000"/>
              </a:avLst>
            </a:prstGeom>
            <a:ln>
              <a:headEnd type="none"/>
              <a:tailEnd type="arrow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0" name="Rectangle à coins arrondis 9"/>
            <p:cNvSpPr/>
            <p:nvPr/>
          </p:nvSpPr>
          <p:spPr>
            <a:xfrm>
              <a:off x="5651778" y="5460691"/>
              <a:ext cx="1431371" cy="7753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700" dirty="0" smtClean="0"/>
                <a:t>Carte Réseau</a:t>
              </a:r>
            </a:p>
            <a:p>
              <a:pPr algn="ctr"/>
              <a:r>
                <a:rPr lang="fr-FR" sz="1700" dirty="0" smtClean="0"/>
                <a:t>(Hardware)</a:t>
              </a:r>
              <a:endParaRPr lang="fr-FR" sz="1700" dirty="0"/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1393009" y="2180467"/>
              <a:ext cx="2494550" cy="53676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LibXcast</a:t>
              </a:r>
              <a:endParaRPr lang="fr-FR" dirty="0"/>
            </a:p>
          </p:txBody>
        </p:sp>
        <p:grpSp>
          <p:nvGrpSpPr>
            <p:cNvPr id="13" name="Groupe 12"/>
            <p:cNvGrpSpPr/>
            <p:nvPr/>
          </p:nvGrpSpPr>
          <p:grpSpPr>
            <a:xfrm>
              <a:off x="2007460" y="3712793"/>
              <a:ext cx="1252450" cy="1084994"/>
              <a:chOff x="2757397" y="3253487"/>
              <a:chExt cx="1500198" cy="1227418"/>
            </a:xfrm>
            <a:solidFill>
              <a:schemeClr val="bg1">
                <a:lumMod val="85000"/>
              </a:schemeClr>
            </a:solidFill>
          </p:grpSpPr>
          <p:sp>
            <p:nvSpPr>
              <p:cNvPr id="14" name="Rectangle à coins arrondis 13"/>
              <p:cNvSpPr/>
              <p:nvPr/>
            </p:nvSpPr>
            <p:spPr>
              <a:xfrm>
                <a:off x="2757397" y="3266459"/>
                <a:ext cx="1500198" cy="1214446"/>
              </a:xfrm>
              <a:prstGeom prst="roundRect">
                <a:avLst/>
              </a:prstGeom>
              <a:grpFill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   Xcast6</a:t>
                </a:r>
                <a:endParaRPr lang="fr-FR" dirty="0"/>
              </a:p>
            </p:txBody>
          </p:sp>
          <p:sp>
            <p:nvSpPr>
              <p:cNvPr id="15" name="Rectangle à coins arrondis 14"/>
              <p:cNvSpPr/>
              <p:nvPr/>
            </p:nvSpPr>
            <p:spPr>
              <a:xfrm>
                <a:off x="2828834" y="3253487"/>
                <a:ext cx="285752" cy="1214447"/>
              </a:xfrm>
              <a:prstGeom prst="roundRect">
                <a:avLst>
                  <a:gd name="adj" fmla="val 33537"/>
                </a:avLst>
              </a:prstGeom>
              <a:grpFill/>
              <a:ln>
                <a:prstDash val="sysDash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fr-FR" sz="1600" dirty="0" smtClean="0"/>
                  <a:t>Interface</a:t>
                </a:r>
                <a:endParaRPr lang="fr-FR" sz="1600" dirty="0"/>
              </a:p>
            </p:txBody>
          </p:sp>
        </p:grpSp>
        <p:sp>
          <p:nvSpPr>
            <p:cNvPr id="16" name="Rectangle à coins arrondis 15"/>
            <p:cNvSpPr/>
            <p:nvPr/>
          </p:nvSpPr>
          <p:spPr>
            <a:xfrm>
              <a:off x="1321571" y="1285860"/>
              <a:ext cx="2623786" cy="47712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Application Source</a:t>
              </a:r>
              <a:endParaRPr lang="fr-FR" dirty="0"/>
            </a:p>
          </p:txBody>
        </p:sp>
        <p:cxnSp>
          <p:nvCxnSpPr>
            <p:cNvPr id="17" name="Connecteur en angle 16"/>
            <p:cNvCxnSpPr>
              <a:stCxn id="16" idx="2"/>
              <a:endCxn id="11" idx="0"/>
            </p:cNvCxnSpPr>
            <p:nvPr/>
          </p:nvCxnSpPr>
          <p:spPr>
            <a:xfrm rot="16200000" flipH="1">
              <a:off x="2428133" y="1968315"/>
              <a:ext cx="417483" cy="6820"/>
            </a:xfrm>
            <a:prstGeom prst="bentConnector3">
              <a:avLst>
                <a:gd name="adj1" fmla="val 50000"/>
              </a:avLst>
            </a:prstGeom>
            <a:ln>
              <a:prstDash val="sysDash"/>
              <a:headEnd type="none"/>
              <a:tailEnd type="arrow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8" name="Rectangle à coins arrondis 17"/>
            <p:cNvSpPr/>
            <p:nvPr/>
          </p:nvSpPr>
          <p:spPr>
            <a:xfrm>
              <a:off x="5055373" y="2180467"/>
              <a:ext cx="2624180" cy="53676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Librairie Standard de NetBSD</a:t>
              </a:r>
              <a:endParaRPr lang="fr-FR" dirty="0"/>
            </a:p>
          </p:txBody>
        </p:sp>
        <p:sp>
          <p:nvSpPr>
            <p:cNvPr id="20" name="Rectangle à coins arrondis 19"/>
            <p:cNvSpPr/>
            <p:nvPr/>
          </p:nvSpPr>
          <p:spPr>
            <a:xfrm>
              <a:off x="5107785" y="4143380"/>
              <a:ext cx="2428892" cy="64294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Rectangle à coins arrondis 20"/>
            <p:cNvSpPr/>
            <p:nvPr/>
          </p:nvSpPr>
          <p:spPr>
            <a:xfrm>
              <a:off x="5117298" y="3501091"/>
              <a:ext cx="2500330" cy="151986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Fonctions NetBSD</a:t>
              </a:r>
              <a:endParaRPr lang="fr-FR" dirty="0"/>
            </a:p>
          </p:txBody>
        </p:sp>
        <p:cxnSp>
          <p:nvCxnSpPr>
            <p:cNvPr id="22" name="Forme 42"/>
            <p:cNvCxnSpPr>
              <a:stCxn id="20" idx="1"/>
              <a:endCxn id="28" idx="3"/>
            </p:cNvCxnSpPr>
            <p:nvPr/>
          </p:nvCxnSpPr>
          <p:spPr>
            <a:xfrm rot="10800000" flipV="1">
              <a:off x="3164551" y="4464850"/>
              <a:ext cx="1943235" cy="1144941"/>
            </a:xfrm>
            <a:prstGeom prst="bentConnector3">
              <a:avLst>
                <a:gd name="adj1" fmla="val 50000"/>
              </a:avLst>
            </a:prstGeom>
            <a:ln>
              <a:headEnd type="none"/>
              <a:tailEnd type="arrow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Connecteur en angle 22"/>
            <p:cNvCxnSpPr>
              <a:stCxn id="11" idx="3"/>
              <a:endCxn id="18" idx="1"/>
            </p:cNvCxnSpPr>
            <p:nvPr/>
          </p:nvCxnSpPr>
          <p:spPr>
            <a:xfrm>
              <a:off x="3887559" y="2448849"/>
              <a:ext cx="1167814" cy="1588"/>
            </a:xfrm>
            <a:prstGeom prst="bentConnector3">
              <a:avLst>
                <a:gd name="adj1" fmla="val 50000"/>
              </a:avLst>
            </a:prstGeom>
            <a:ln>
              <a:headEnd type="none"/>
              <a:tailEnd type="arrow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Connecteur en angle 23"/>
            <p:cNvCxnSpPr>
              <a:stCxn id="21" idx="2"/>
              <a:endCxn id="10" idx="0"/>
            </p:cNvCxnSpPr>
            <p:nvPr/>
          </p:nvCxnSpPr>
          <p:spPr>
            <a:xfrm rot="16200000" flipH="1">
              <a:off x="6147596" y="5240822"/>
              <a:ext cx="439735" cy="1"/>
            </a:xfrm>
            <a:prstGeom prst="bentConnector3">
              <a:avLst>
                <a:gd name="adj1" fmla="val 50000"/>
              </a:avLst>
            </a:prstGeom>
            <a:ln>
              <a:headEnd type="none"/>
              <a:tailEnd type="arrow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Connecteur en angle 24"/>
            <p:cNvCxnSpPr>
              <a:stCxn id="28" idx="0"/>
              <a:endCxn id="15" idx="2"/>
            </p:cNvCxnSpPr>
            <p:nvPr/>
          </p:nvCxnSpPr>
          <p:spPr>
            <a:xfrm rot="16200000" flipV="1">
              <a:off x="1995349" y="4977355"/>
              <a:ext cx="674369" cy="292304"/>
            </a:xfrm>
            <a:prstGeom prst="bentConnector3">
              <a:avLst>
                <a:gd name="adj1" fmla="val -16182"/>
              </a:avLst>
            </a:prstGeom>
            <a:ln>
              <a:headEnd type="none"/>
              <a:tailEnd type="arrow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6" name="Rectangle à coins arrondis 25"/>
            <p:cNvSpPr/>
            <p:nvPr/>
          </p:nvSpPr>
          <p:spPr>
            <a:xfrm>
              <a:off x="4953764" y="1285860"/>
              <a:ext cx="2623786" cy="47712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Application Destinataire</a:t>
              </a:r>
              <a:endParaRPr lang="fr-FR" dirty="0"/>
            </a:p>
          </p:txBody>
        </p:sp>
        <p:grpSp>
          <p:nvGrpSpPr>
            <p:cNvPr id="27" name="Groupe 26"/>
            <p:cNvGrpSpPr/>
            <p:nvPr/>
          </p:nvGrpSpPr>
          <p:grpSpPr>
            <a:xfrm>
              <a:off x="1792820" y="5460691"/>
              <a:ext cx="1371730" cy="775326"/>
              <a:chOff x="1643042" y="5357826"/>
              <a:chExt cx="1285884" cy="928694"/>
            </a:xfrm>
            <a:solidFill>
              <a:schemeClr val="bg1">
                <a:lumMod val="85000"/>
              </a:schemeClr>
            </a:solidFill>
          </p:grpSpPr>
          <p:sp>
            <p:nvSpPr>
              <p:cNvPr id="28" name="Rectangle à coins arrondis 27"/>
              <p:cNvSpPr/>
              <p:nvPr/>
            </p:nvSpPr>
            <p:spPr>
              <a:xfrm>
                <a:off x="1643042" y="5357826"/>
                <a:ext cx="1285884" cy="357190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9" name="Rectangle à coins arrondis 28"/>
              <p:cNvSpPr/>
              <p:nvPr/>
            </p:nvSpPr>
            <p:spPr>
              <a:xfrm>
                <a:off x="1643042" y="5357826"/>
                <a:ext cx="1285884" cy="928694"/>
              </a:xfrm>
              <a:prstGeom prst="roundRect">
                <a:avLst/>
              </a:prstGeom>
              <a:grp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Pseudo-</a:t>
                </a:r>
                <a:r>
                  <a:rPr lang="fr-FR" dirty="0" err="1" smtClean="0"/>
                  <a:t>Device</a:t>
                </a:r>
                <a:endParaRPr lang="fr-FR" dirty="0"/>
              </a:p>
            </p:txBody>
          </p:sp>
        </p:grpSp>
        <p:sp>
          <p:nvSpPr>
            <p:cNvPr id="30" name="ZoneTexte 29"/>
            <p:cNvSpPr txBox="1"/>
            <p:nvPr/>
          </p:nvSpPr>
          <p:spPr>
            <a:xfrm>
              <a:off x="2678893" y="1857364"/>
              <a:ext cx="238562" cy="3083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1</a:t>
              </a:r>
              <a:endParaRPr lang="fr-FR" dirty="0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6070367" y="3120661"/>
              <a:ext cx="251864" cy="3083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3</a:t>
              </a:r>
              <a:endParaRPr lang="fr-FR" dirty="0"/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4357360" y="2419028"/>
              <a:ext cx="251864" cy="3083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2</a:t>
              </a:r>
              <a:endParaRPr lang="fr-FR" dirty="0"/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4107653" y="5192363"/>
              <a:ext cx="251864" cy="3083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4</a:t>
              </a:r>
              <a:endParaRPr lang="fr-FR" dirty="0"/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2212715" y="5112974"/>
              <a:ext cx="251864" cy="316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5</a:t>
              </a:r>
              <a:endParaRPr lang="fr-FR" dirty="0"/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3926574" y="3929066"/>
              <a:ext cx="251864" cy="3083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6</a:t>
              </a:r>
              <a:endParaRPr lang="fr-FR" dirty="0"/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6393669" y="5120925"/>
              <a:ext cx="251864" cy="3083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7</a:t>
              </a:r>
              <a:endParaRPr lang="fr-FR" dirty="0"/>
            </a:p>
          </p:txBody>
        </p:sp>
        <p:sp>
          <p:nvSpPr>
            <p:cNvPr id="37" name="ZoneTexte 36"/>
            <p:cNvSpPr txBox="1"/>
            <p:nvPr/>
          </p:nvSpPr>
          <p:spPr>
            <a:xfrm>
              <a:off x="7141937" y="5643578"/>
              <a:ext cx="251864" cy="3083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8</a:t>
              </a:r>
              <a:endParaRPr lang="fr-FR" dirty="0"/>
            </a:p>
          </p:txBody>
        </p:sp>
      </p:grpSp>
      <p:sp>
        <p:nvSpPr>
          <p:cNvPr id="44" name="ZoneTexte 43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 – 2. Structure de Xcast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Chemin d’un paquet routé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19</a:t>
            </a:fld>
            <a:endParaRPr lang="fr-BE" dirty="0"/>
          </a:p>
        </p:txBody>
      </p:sp>
      <p:grpSp>
        <p:nvGrpSpPr>
          <p:cNvPr id="69" name="Groupe 68"/>
          <p:cNvGrpSpPr/>
          <p:nvPr/>
        </p:nvGrpSpPr>
        <p:grpSpPr>
          <a:xfrm>
            <a:off x="1428728" y="1285860"/>
            <a:ext cx="6322292" cy="4857784"/>
            <a:chOff x="1428728" y="1285860"/>
            <a:chExt cx="6322292" cy="4857784"/>
          </a:xfrm>
        </p:grpSpPr>
        <p:sp>
          <p:nvSpPr>
            <p:cNvPr id="43" name="Flèche droite 42"/>
            <p:cNvSpPr/>
            <p:nvPr/>
          </p:nvSpPr>
          <p:spPr>
            <a:xfrm>
              <a:off x="6787236" y="5810035"/>
              <a:ext cx="928036" cy="11600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Rectangle à coins arrondis 37"/>
            <p:cNvSpPr/>
            <p:nvPr/>
          </p:nvSpPr>
          <p:spPr>
            <a:xfrm>
              <a:off x="1428752" y="1923885"/>
              <a:ext cx="6322245" cy="928036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fr-FR" dirty="0" smtClean="0"/>
                <a:t>Librairies</a:t>
              </a:r>
              <a:endParaRPr lang="fr-FR" dirty="0"/>
            </a:p>
          </p:txBody>
        </p:sp>
        <p:sp>
          <p:nvSpPr>
            <p:cNvPr id="39" name="Rectangle à coins arrondis 38"/>
            <p:cNvSpPr/>
            <p:nvPr/>
          </p:nvSpPr>
          <p:spPr>
            <a:xfrm>
              <a:off x="1428728" y="2967924"/>
              <a:ext cx="6322292" cy="2032711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fr-FR" dirty="0" smtClean="0"/>
                <a:t>Noyau NetBSD</a:t>
              </a:r>
              <a:endParaRPr lang="fr-FR" dirty="0"/>
            </a:p>
          </p:txBody>
        </p:sp>
        <p:cxnSp>
          <p:nvCxnSpPr>
            <p:cNvPr id="52" name="Connecteur en angle 51"/>
            <p:cNvCxnSpPr>
              <a:stCxn id="51" idx="2"/>
              <a:endCxn id="41" idx="0"/>
            </p:cNvCxnSpPr>
            <p:nvPr/>
          </p:nvCxnSpPr>
          <p:spPr>
            <a:xfrm rot="5400000">
              <a:off x="6084848" y="5111002"/>
              <a:ext cx="470030" cy="1"/>
            </a:xfrm>
            <a:prstGeom prst="bentConnector3">
              <a:avLst>
                <a:gd name="adj1" fmla="val 50000"/>
              </a:avLst>
            </a:prstGeom>
            <a:ln>
              <a:headEnd type="none"/>
              <a:tailEnd type="arrow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0" name="Connecteur en angle 39"/>
            <p:cNvCxnSpPr>
              <a:stCxn id="45" idx="3"/>
              <a:endCxn id="51" idx="1"/>
            </p:cNvCxnSpPr>
            <p:nvPr/>
          </p:nvCxnSpPr>
          <p:spPr>
            <a:xfrm flipV="1">
              <a:off x="3289717" y="4136928"/>
              <a:ext cx="1754096" cy="1"/>
            </a:xfrm>
            <a:prstGeom prst="bentConnector3">
              <a:avLst>
                <a:gd name="adj1" fmla="val 50000"/>
              </a:avLst>
            </a:prstGeom>
            <a:ln>
              <a:headEnd type="none"/>
              <a:tailEnd type="arrow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41" name="Rectangle à coins arrondis 40"/>
            <p:cNvSpPr/>
            <p:nvPr/>
          </p:nvSpPr>
          <p:spPr>
            <a:xfrm>
              <a:off x="5567394" y="5346017"/>
              <a:ext cx="1504936" cy="75402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700" dirty="0" smtClean="0"/>
                <a:t>Carte Réseau</a:t>
              </a:r>
            </a:p>
            <a:p>
              <a:pPr algn="ctr"/>
              <a:r>
                <a:rPr lang="fr-FR" sz="1700" dirty="0" smtClean="0"/>
                <a:t>(Hardware)</a:t>
              </a:r>
              <a:endParaRPr lang="fr-FR" sz="1700" dirty="0"/>
            </a:p>
          </p:txBody>
        </p:sp>
        <p:sp>
          <p:nvSpPr>
            <p:cNvPr id="42" name="Rectangle à coins arrondis 41"/>
            <p:cNvSpPr/>
            <p:nvPr/>
          </p:nvSpPr>
          <p:spPr>
            <a:xfrm>
              <a:off x="1573757" y="2155894"/>
              <a:ext cx="2426030" cy="52202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LibXcast</a:t>
              </a:r>
              <a:endParaRPr lang="fr-FR" dirty="0"/>
            </a:p>
          </p:txBody>
        </p:sp>
        <p:grpSp>
          <p:nvGrpSpPr>
            <p:cNvPr id="44" name="Groupe 43"/>
            <p:cNvGrpSpPr/>
            <p:nvPr/>
          </p:nvGrpSpPr>
          <p:grpSpPr>
            <a:xfrm>
              <a:off x="2071670" y="3614908"/>
              <a:ext cx="1218047" cy="1044040"/>
              <a:chOff x="2684921" y="3217172"/>
              <a:chExt cx="1500198" cy="1214448"/>
            </a:xfrm>
            <a:solidFill>
              <a:schemeClr val="bg1">
                <a:lumMod val="85000"/>
              </a:schemeClr>
            </a:solidFill>
          </p:grpSpPr>
          <p:sp>
            <p:nvSpPr>
              <p:cNvPr id="45" name="Rectangle à coins arrondis 44"/>
              <p:cNvSpPr/>
              <p:nvPr/>
            </p:nvSpPr>
            <p:spPr>
              <a:xfrm>
                <a:off x="2684921" y="3217172"/>
                <a:ext cx="1500198" cy="1214447"/>
              </a:xfrm>
              <a:prstGeom prst="roundRect">
                <a:avLst/>
              </a:prstGeom>
              <a:grpFill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   Xcast6</a:t>
                </a:r>
                <a:endParaRPr lang="fr-FR" dirty="0"/>
              </a:p>
            </p:txBody>
          </p:sp>
          <p:sp>
            <p:nvSpPr>
              <p:cNvPr id="46" name="Rectangle à coins arrondis 45"/>
              <p:cNvSpPr/>
              <p:nvPr/>
            </p:nvSpPr>
            <p:spPr>
              <a:xfrm>
                <a:off x="2756359" y="3217172"/>
                <a:ext cx="285752" cy="1214448"/>
              </a:xfrm>
              <a:prstGeom prst="roundRect">
                <a:avLst>
                  <a:gd name="adj" fmla="val 33537"/>
                </a:avLst>
              </a:prstGeom>
              <a:grpFill/>
              <a:ln>
                <a:prstDash val="sysDash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fr-FR" sz="1600" dirty="0" smtClean="0"/>
                  <a:t>Interface</a:t>
                </a:r>
                <a:endParaRPr lang="fr-FR" sz="1600" dirty="0"/>
              </a:p>
            </p:txBody>
          </p:sp>
        </p:grpSp>
        <p:sp>
          <p:nvSpPr>
            <p:cNvPr id="47" name="Rectangle à coins arrondis 46"/>
            <p:cNvSpPr/>
            <p:nvPr/>
          </p:nvSpPr>
          <p:spPr>
            <a:xfrm>
              <a:off x="1516138" y="1285860"/>
              <a:ext cx="2551716" cy="464018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Application Source</a:t>
              </a:r>
              <a:endParaRPr lang="fr-FR" dirty="0"/>
            </a:p>
          </p:txBody>
        </p:sp>
        <p:sp>
          <p:nvSpPr>
            <p:cNvPr id="48" name="Rectangle à coins arrondis 47"/>
            <p:cNvSpPr/>
            <p:nvPr/>
          </p:nvSpPr>
          <p:spPr>
            <a:xfrm>
              <a:off x="5089940" y="2155894"/>
              <a:ext cx="2552099" cy="52202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Librairie Standard de NetBSD</a:t>
              </a:r>
              <a:endParaRPr lang="fr-FR" dirty="0"/>
            </a:p>
          </p:txBody>
        </p:sp>
        <p:sp>
          <p:nvSpPr>
            <p:cNvPr id="50" name="Rectangle à coins arrondis 49"/>
            <p:cNvSpPr/>
            <p:nvPr/>
          </p:nvSpPr>
          <p:spPr>
            <a:xfrm>
              <a:off x="4995890" y="4151397"/>
              <a:ext cx="2552099" cy="63492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Rectangle à coins arrondis 50"/>
            <p:cNvSpPr/>
            <p:nvPr/>
          </p:nvSpPr>
          <p:spPr>
            <a:xfrm>
              <a:off x="5043813" y="3397869"/>
              <a:ext cx="2552099" cy="1478118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Fonctions NetBSD</a:t>
              </a:r>
              <a:endParaRPr lang="fr-FR" dirty="0"/>
            </a:p>
          </p:txBody>
        </p:sp>
        <p:cxnSp>
          <p:nvCxnSpPr>
            <p:cNvPr id="53" name="Connecteur en angle 52"/>
            <p:cNvCxnSpPr>
              <a:stCxn id="56" idx="0"/>
              <a:endCxn id="46" idx="2"/>
            </p:cNvCxnSpPr>
            <p:nvPr/>
          </p:nvCxnSpPr>
          <p:spPr>
            <a:xfrm rot="16200000" flipV="1">
              <a:off x="2073703" y="4830923"/>
              <a:ext cx="687069" cy="343120"/>
            </a:xfrm>
            <a:prstGeom prst="bentConnector3">
              <a:avLst>
                <a:gd name="adj1" fmla="val -25786"/>
              </a:avLst>
            </a:prstGeom>
            <a:ln>
              <a:headEnd type="none"/>
              <a:tailEnd type="arrow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54" name="Rectangle à coins arrondis 53"/>
            <p:cNvSpPr/>
            <p:nvPr/>
          </p:nvSpPr>
          <p:spPr>
            <a:xfrm>
              <a:off x="5092118" y="1285860"/>
              <a:ext cx="2551716" cy="464018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Application Destinataire</a:t>
              </a:r>
              <a:endParaRPr lang="fr-FR" dirty="0"/>
            </a:p>
          </p:txBody>
        </p:sp>
        <p:grpSp>
          <p:nvGrpSpPr>
            <p:cNvPr id="55" name="Groupe 54"/>
            <p:cNvGrpSpPr/>
            <p:nvPr/>
          </p:nvGrpSpPr>
          <p:grpSpPr>
            <a:xfrm>
              <a:off x="1921771" y="5346017"/>
              <a:ext cx="1334052" cy="754029"/>
              <a:chOff x="1643042" y="5357826"/>
              <a:chExt cx="1285884" cy="928694"/>
            </a:xfrm>
            <a:solidFill>
              <a:schemeClr val="bg1">
                <a:lumMod val="85000"/>
              </a:schemeClr>
            </a:solidFill>
          </p:grpSpPr>
          <p:sp>
            <p:nvSpPr>
              <p:cNvPr id="56" name="Rectangle à coins arrondis 55"/>
              <p:cNvSpPr/>
              <p:nvPr/>
            </p:nvSpPr>
            <p:spPr>
              <a:xfrm>
                <a:off x="1643042" y="5357826"/>
                <a:ext cx="1285884" cy="357190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7" name="Rectangle à coins arrondis 56"/>
              <p:cNvSpPr/>
              <p:nvPr/>
            </p:nvSpPr>
            <p:spPr>
              <a:xfrm>
                <a:off x="1643042" y="5357826"/>
                <a:ext cx="1285884" cy="928694"/>
              </a:xfrm>
              <a:prstGeom prst="roundRect">
                <a:avLst/>
              </a:prstGeom>
              <a:grp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Pseudo-</a:t>
                </a:r>
                <a:r>
                  <a:rPr lang="fr-FR" dirty="0" err="1" smtClean="0"/>
                  <a:t>Device</a:t>
                </a:r>
                <a:endParaRPr lang="fr-FR" dirty="0"/>
              </a:p>
            </p:txBody>
          </p:sp>
        </p:grpSp>
        <p:sp>
          <p:nvSpPr>
            <p:cNvPr id="58" name="ZoneTexte 57"/>
            <p:cNvSpPr txBox="1"/>
            <p:nvPr/>
          </p:nvSpPr>
          <p:spPr>
            <a:xfrm>
              <a:off x="5143504" y="5843774"/>
              <a:ext cx="232009" cy="2998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1</a:t>
              </a:r>
              <a:endParaRPr lang="fr-FR" dirty="0"/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2269784" y="4940001"/>
              <a:ext cx="244946" cy="307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3</a:t>
              </a:r>
              <a:endParaRPr lang="fr-FR" dirty="0"/>
            </a:p>
          </p:txBody>
        </p:sp>
        <p:sp>
          <p:nvSpPr>
            <p:cNvPr id="60" name="ZoneTexte 59"/>
            <p:cNvSpPr txBox="1"/>
            <p:nvPr/>
          </p:nvSpPr>
          <p:spPr>
            <a:xfrm>
              <a:off x="3996914" y="3779957"/>
              <a:ext cx="244946" cy="2998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4</a:t>
              </a:r>
              <a:endParaRPr lang="fr-FR" dirty="0"/>
            </a:p>
          </p:txBody>
        </p:sp>
        <p:sp>
          <p:nvSpPr>
            <p:cNvPr id="61" name="ZoneTexte 60"/>
            <p:cNvSpPr txBox="1"/>
            <p:nvPr/>
          </p:nvSpPr>
          <p:spPr>
            <a:xfrm>
              <a:off x="6000760" y="4915080"/>
              <a:ext cx="244946" cy="2998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5</a:t>
              </a:r>
              <a:endParaRPr lang="fr-FR" dirty="0"/>
            </a:p>
          </p:txBody>
        </p:sp>
        <p:sp>
          <p:nvSpPr>
            <p:cNvPr id="62" name="ZoneTexte 61"/>
            <p:cNvSpPr txBox="1"/>
            <p:nvPr/>
          </p:nvSpPr>
          <p:spPr>
            <a:xfrm>
              <a:off x="7184574" y="5500702"/>
              <a:ext cx="244946" cy="2998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6</a:t>
              </a:r>
              <a:endParaRPr lang="fr-FR" dirty="0"/>
            </a:p>
          </p:txBody>
        </p:sp>
        <p:sp>
          <p:nvSpPr>
            <p:cNvPr id="63" name="Virage 62"/>
            <p:cNvSpPr/>
            <p:nvPr/>
          </p:nvSpPr>
          <p:spPr>
            <a:xfrm>
              <a:off x="5050112" y="5786454"/>
              <a:ext cx="522020" cy="232009"/>
            </a:xfrm>
            <a:prstGeom prst="bentArrow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cxnSp>
          <p:nvCxnSpPr>
            <p:cNvPr id="64" name="Connecteur en angle 63"/>
            <p:cNvCxnSpPr>
              <a:stCxn id="41" idx="1"/>
              <a:endCxn id="57" idx="3"/>
            </p:cNvCxnSpPr>
            <p:nvPr/>
          </p:nvCxnSpPr>
          <p:spPr>
            <a:xfrm rot="10800000">
              <a:off x="3255824" y="5723032"/>
              <a:ext cx="2311571" cy="158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65" name="ZoneTexte 64"/>
            <p:cNvSpPr txBox="1"/>
            <p:nvPr/>
          </p:nvSpPr>
          <p:spPr>
            <a:xfrm>
              <a:off x="3951849" y="5407414"/>
              <a:ext cx="244946" cy="307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2</a:t>
              </a:r>
              <a:endParaRPr lang="fr-FR" dirty="0"/>
            </a:p>
          </p:txBody>
        </p:sp>
      </p:grpSp>
      <p:sp>
        <p:nvSpPr>
          <p:cNvPr id="70" name="ZoneTexte 69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 – 2. Structure de Xcast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de la </a:t>
            </a:r>
            <a:r>
              <a:rPr lang="fr-FR" dirty="0" smtClean="0"/>
              <a:t>présentation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fr-FR" dirty="0" smtClean="0"/>
              <a:t>Etude de domaine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Présentation du projet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Etude des réseaux</a:t>
            </a:r>
          </a:p>
          <a:p>
            <a:pPr marL="514350" indent="-514350">
              <a:buFont typeface="+mj-lt"/>
              <a:buAutoNum type="romanUcPeriod"/>
            </a:pPr>
            <a:r>
              <a:rPr lang="fr-FR" dirty="0" smtClean="0"/>
              <a:t>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Généralités de 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Structure de 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Le code de Xcast</a:t>
            </a:r>
          </a:p>
          <a:p>
            <a:pPr marL="514350" indent="-514350">
              <a:buFont typeface="+mj-lt"/>
              <a:buAutoNum type="romanUcPeriod"/>
            </a:pPr>
            <a:r>
              <a:rPr lang="fr-FR" dirty="0" smtClean="0"/>
              <a:t>TBXcast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Présentation de TBXcast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Fonctionnalités de la source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Fonctionnalités des routeurs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Une application : ping6tbx</a:t>
            </a:r>
          </a:p>
          <a:p>
            <a:pPr marL="514350" indent="-514350">
              <a:buFont typeface="+mj-lt"/>
              <a:buAutoNum type="romanUcPeriod"/>
            </a:pPr>
            <a:r>
              <a:rPr lang="fr-FR" dirty="0" smtClean="0"/>
              <a:t>Plateforme d’expérimentation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 smtClean="0"/>
              <a:t>TBXcast 2008-2009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</a:t>
            </a:fld>
            <a:endParaRPr lang="fr-B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Chemin d’une donnée reçue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20</a:t>
            </a:fld>
            <a:endParaRPr lang="fr-BE"/>
          </a:p>
        </p:txBody>
      </p:sp>
      <p:grpSp>
        <p:nvGrpSpPr>
          <p:cNvPr id="87" name="Groupe 86"/>
          <p:cNvGrpSpPr/>
          <p:nvPr/>
        </p:nvGrpSpPr>
        <p:grpSpPr>
          <a:xfrm>
            <a:off x="1339416" y="1285860"/>
            <a:ext cx="6465168" cy="4992375"/>
            <a:chOff x="1500166" y="1285860"/>
            <a:chExt cx="6465168" cy="4992375"/>
          </a:xfrm>
        </p:grpSpPr>
        <p:sp>
          <p:nvSpPr>
            <p:cNvPr id="32" name="Rectangle à coins arrondis 31"/>
            <p:cNvSpPr/>
            <p:nvPr/>
          </p:nvSpPr>
          <p:spPr>
            <a:xfrm>
              <a:off x="1500190" y="1938303"/>
              <a:ext cx="6465120" cy="949008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fr-FR" dirty="0" smtClean="0"/>
                <a:t>Librairies</a:t>
              </a:r>
              <a:endParaRPr lang="fr-FR" dirty="0"/>
            </a:p>
          </p:txBody>
        </p:sp>
        <p:sp>
          <p:nvSpPr>
            <p:cNvPr id="33" name="Rectangle à coins arrondis 32"/>
            <p:cNvSpPr/>
            <p:nvPr/>
          </p:nvSpPr>
          <p:spPr>
            <a:xfrm>
              <a:off x="1500166" y="3005938"/>
              <a:ext cx="6465168" cy="2016643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0" rtlCol="0" anchor="t" anchorCtr="0"/>
            <a:lstStyle/>
            <a:p>
              <a:pPr algn="ctr"/>
              <a:r>
                <a:rPr lang="fr-FR" dirty="0" smtClean="0"/>
                <a:t>Noyau NetBSD</a:t>
              </a:r>
              <a:endParaRPr lang="fr-FR" dirty="0"/>
            </a:p>
          </p:txBody>
        </p:sp>
        <p:cxnSp>
          <p:nvCxnSpPr>
            <p:cNvPr id="34" name="Connecteur en angle 33"/>
            <p:cNvCxnSpPr>
              <a:stCxn id="44" idx="3"/>
              <a:endCxn id="70" idx="1"/>
            </p:cNvCxnSpPr>
            <p:nvPr/>
          </p:nvCxnSpPr>
          <p:spPr>
            <a:xfrm>
              <a:off x="3427864" y="4073573"/>
              <a:ext cx="1876390" cy="111188"/>
            </a:xfrm>
            <a:prstGeom prst="bentConnector3">
              <a:avLst>
                <a:gd name="adj1" fmla="val -13622"/>
              </a:avLst>
            </a:prstGeom>
            <a:ln>
              <a:headEnd type="none"/>
              <a:tailEnd type="arrow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5" name="Rectangle à coins arrondis 34"/>
            <p:cNvSpPr/>
            <p:nvPr/>
          </p:nvSpPr>
          <p:spPr>
            <a:xfrm>
              <a:off x="5147941" y="5437772"/>
              <a:ext cx="1423513" cy="77106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700" dirty="0" smtClean="0"/>
                <a:t>Carte Réseau</a:t>
              </a:r>
            </a:p>
            <a:p>
              <a:pPr algn="ctr"/>
              <a:r>
                <a:rPr lang="fr-FR" sz="1700" dirty="0" smtClean="0"/>
                <a:t>(Hardware)</a:t>
              </a:r>
              <a:endParaRPr lang="fr-FR" sz="1700" dirty="0"/>
            </a:p>
          </p:txBody>
        </p:sp>
        <p:sp>
          <p:nvSpPr>
            <p:cNvPr id="36" name="Rectangle à coins arrondis 35"/>
            <p:cNvSpPr/>
            <p:nvPr/>
          </p:nvSpPr>
          <p:spPr>
            <a:xfrm>
              <a:off x="1648473" y="2175555"/>
              <a:ext cx="2480855" cy="53381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LibXcast</a:t>
              </a:r>
              <a:endParaRPr lang="fr-FR" dirty="0"/>
            </a:p>
          </p:txBody>
        </p:sp>
        <p:grpSp>
          <p:nvGrpSpPr>
            <p:cNvPr id="37" name="Groupe 36"/>
            <p:cNvGrpSpPr/>
            <p:nvPr/>
          </p:nvGrpSpPr>
          <p:grpSpPr>
            <a:xfrm>
              <a:off x="2182290" y="3539755"/>
              <a:ext cx="1245574" cy="1067634"/>
              <a:chOff x="2714612" y="3071809"/>
              <a:chExt cx="1500198" cy="1214447"/>
            </a:xfrm>
            <a:solidFill>
              <a:schemeClr val="bg1">
                <a:lumMod val="85000"/>
              </a:schemeClr>
            </a:solidFill>
          </p:grpSpPr>
          <p:sp>
            <p:nvSpPr>
              <p:cNvPr id="44" name="Rectangle à coins arrondis 43"/>
              <p:cNvSpPr/>
              <p:nvPr/>
            </p:nvSpPr>
            <p:spPr>
              <a:xfrm>
                <a:off x="2714612" y="3071810"/>
                <a:ext cx="1500198" cy="1214446"/>
              </a:xfrm>
              <a:prstGeom prst="roundRect">
                <a:avLst/>
              </a:prstGeom>
              <a:grpFill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   Xcast6</a:t>
                </a:r>
                <a:endParaRPr lang="fr-FR" dirty="0"/>
              </a:p>
            </p:txBody>
          </p:sp>
          <p:sp>
            <p:nvSpPr>
              <p:cNvPr id="49" name="Rectangle à coins arrondis 48"/>
              <p:cNvSpPr/>
              <p:nvPr/>
            </p:nvSpPr>
            <p:spPr>
              <a:xfrm>
                <a:off x="2786050" y="3071809"/>
                <a:ext cx="285752" cy="1214447"/>
              </a:xfrm>
              <a:prstGeom prst="roundRect">
                <a:avLst>
                  <a:gd name="adj" fmla="val 33537"/>
                </a:avLst>
              </a:prstGeom>
              <a:grpFill/>
              <a:ln>
                <a:prstDash val="sysDash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fr-FR" sz="1600" dirty="0" smtClean="0"/>
                  <a:t>Interface</a:t>
                </a:r>
                <a:endParaRPr lang="fr-FR" sz="1600" dirty="0"/>
              </a:p>
            </p:txBody>
          </p:sp>
        </p:grpSp>
        <p:sp>
          <p:nvSpPr>
            <p:cNvPr id="55" name="Rectangle à coins arrondis 54"/>
            <p:cNvSpPr/>
            <p:nvPr/>
          </p:nvSpPr>
          <p:spPr>
            <a:xfrm>
              <a:off x="1589552" y="1285860"/>
              <a:ext cx="2609381" cy="47450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Application Source</a:t>
              </a:r>
              <a:endParaRPr lang="fr-FR" dirty="0"/>
            </a:p>
          </p:txBody>
        </p:sp>
        <p:cxnSp>
          <p:nvCxnSpPr>
            <p:cNvPr id="66" name="Connecteur en angle 65"/>
            <p:cNvCxnSpPr>
              <a:stCxn id="67" idx="0"/>
              <a:endCxn id="72" idx="2"/>
            </p:cNvCxnSpPr>
            <p:nvPr/>
          </p:nvCxnSpPr>
          <p:spPr>
            <a:xfrm rot="5400000" flipH="1" flipV="1">
              <a:off x="6346825" y="1967960"/>
              <a:ext cx="415191" cy="1588"/>
            </a:xfrm>
            <a:prstGeom prst="bentConnector3">
              <a:avLst>
                <a:gd name="adj1" fmla="val 50000"/>
              </a:avLst>
            </a:prstGeom>
            <a:ln>
              <a:prstDash val="sysDash"/>
              <a:headEnd type="none"/>
              <a:tailEnd type="arrow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67" name="Rectangle à coins arrondis 66"/>
            <p:cNvSpPr/>
            <p:nvPr/>
          </p:nvSpPr>
          <p:spPr>
            <a:xfrm>
              <a:off x="5249533" y="2175555"/>
              <a:ext cx="2609773" cy="53381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Librairie Standard de NetBSD</a:t>
              </a:r>
              <a:endParaRPr lang="fr-FR" dirty="0"/>
            </a:p>
          </p:txBody>
        </p:sp>
        <p:sp>
          <p:nvSpPr>
            <p:cNvPr id="69" name="Rectangle à coins arrondis 68"/>
            <p:cNvSpPr/>
            <p:nvPr/>
          </p:nvSpPr>
          <p:spPr>
            <a:xfrm>
              <a:off x="5147941" y="4216154"/>
              <a:ext cx="2609773" cy="641606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71" name="Connecteur en angle 70"/>
            <p:cNvCxnSpPr>
              <a:stCxn id="74" idx="0"/>
              <a:endCxn id="49" idx="2"/>
            </p:cNvCxnSpPr>
            <p:nvPr/>
          </p:nvCxnSpPr>
          <p:spPr>
            <a:xfrm rot="16200000" flipV="1">
              <a:off x="2108149" y="4859469"/>
              <a:ext cx="830382" cy="326222"/>
            </a:xfrm>
            <a:prstGeom prst="bentConnector3">
              <a:avLst>
                <a:gd name="adj1" fmla="val -8775"/>
              </a:avLst>
            </a:prstGeom>
            <a:ln>
              <a:headEnd type="none"/>
              <a:tailEnd type="arrow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72" name="Rectangle à coins arrondis 71"/>
            <p:cNvSpPr/>
            <p:nvPr/>
          </p:nvSpPr>
          <p:spPr>
            <a:xfrm>
              <a:off x="5249729" y="1285860"/>
              <a:ext cx="2609381" cy="47450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Application Destinataire</a:t>
              </a:r>
              <a:endParaRPr lang="fr-FR" dirty="0"/>
            </a:p>
          </p:txBody>
        </p:sp>
        <p:grpSp>
          <p:nvGrpSpPr>
            <p:cNvPr id="73" name="Groupe 72"/>
            <p:cNvGrpSpPr/>
            <p:nvPr/>
          </p:nvGrpSpPr>
          <p:grpSpPr>
            <a:xfrm>
              <a:off x="2004351" y="5437772"/>
              <a:ext cx="1364200" cy="771069"/>
              <a:chOff x="1643042" y="5357826"/>
              <a:chExt cx="1285884" cy="928694"/>
            </a:xfrm>
            <a:solidFill>
              <a:schemeClr val="bg1">
                <a:lumMod val="85000"/>
              </a:schemeClr>
            </a:solidFill>
          </p:grpSpPr>
          <p:sp>
            <p:nvSpPr>
              <p:cNvPr id="74" name="Rectangle à coins arrondis 73"/>
              <p:cNvSpPr/>
              <p:nvPr/>
            </p:nvSpPr>
            <p:spPr>
              <a:xfrm>
                <a:off x="1643042" y="5357826"/>
                <a:ext cx="1285884" cy="357190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5" name="Rectangle à coins arrondis 74"/>
              <p:cNvSpPr/>
              <p:nvPr/>
            </p:nvSpPr>
            <p:spPr>
              <a:xfrm>
                <a:off x="1643042" y="5357826"/>
                <a:ext cx="1285884" cy="928694"/>
              </a:xfrm>
              <a:prstGeom prst="roundRect">
                <a:avLst/>
              </a:prstGeom>
              <a:grp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Pseudo-</a:t>
                </a:r>
                <a:r>
                  <a:rPr lang="fr-FR" dirty="0" err="1" smtClean="0"/>
                  <a:t>Device</a:t>
                </a:r>
                <a:endParaRPr lang="fr-FR" dirty="0"/>
              </a:p>
            </p:txBody>
          </p:sp>
        </p:grpSp>
        <p:sp>
          <p:nvSpPr>
            <p:cNvPr id="76" name="ZoneTexte 75"/>
            <p:cNvSpPr txBox="1"/>
            <p:nvPr/>
          </p:nvSpPr>
          <p:spPr>
            <a:xfrm>
              <a:off x="6567200" y="1857364"/>
              <a:ext cx="237252" cy="3066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6</a:t>
              </a:r>
              <a:endParaRPr lang="fr-FR" dirty="0"/>
            </a:p>
          </p:txBody>
        </p:sp>
        <p:sp>
          <p:nvSpPr>
            <p:cNvPr id="77" name="ZoneTexte 76"/>
            <p:cNvSpPr txBox="1"/>
            <p:nvPr/>
          </p:nvSpPr>
          <p:spPr>
            <a:xfrm>
              <a:off x="6215576" y="2995856"/>
              <a:ext cx="250482" cy="3066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5</a:t>
              </a:r>
              <a:endParaRPr lang="fr-FR" dirty="0"/>
            </a:p>
          </p:txBody>
        </p:sp>
        <p:sp>
          <p:nvSpPr>
            <p:cNvPr id="78" name="Virage 77"/>
            <p:cNvSpPr/>
            <p:nvPr/>
          </p:nvSpPr>
          <p:spPr>
            <a:xfrm>
              <a:off x="4614124" y="5912276"/>
              <a:ext cx="533817" cy="237252"/>
            </a:xfrm>
            <a:prstGeom prst="bentArrow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cxnSp>
          <p:nvCxnSpPr>
            <p:cNvPr id="79" name="Connecteur en angle 78"/>
            <p:cNvCxnSpPr>
              <a:stCxn id="35" idx="1"/>
              <a:endCxn id="75" idx="3"/>
            </p:cNvCxnSpPr>
            <p:nvPr/>
          </p:nvCxnSpPr>
          <p:spPr>
            <a:xfrm rot="10800000">
              <a:off x="3368550" y="5823306"/>
              <a:ext cx="1779391" cy="131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81" name="ZoneTexte 80"/>
            <p:cNvSpPr txBox="1"/>
            <p:nvPr/>
          </p:nvSpPr>
          <p:spPr>
            <a:xfrm>
              <a:off x="4732750" y="5971589"/>
              <a:ext cx="237252" cy="3066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1</a:t>
              </a:r>
              <a:endParaRPr lang="fr-FR" dirty="0"/>
            </a:p>
          </p:txBody>
        </p:sp>
        <p:sp>
          <p:nvSpPr>
            <p:cNvPr id="82" name="ZoneTexte 81"/>
            <p:cNvSpPr txBox="1"/>
            <p:nvPr/>
          </p:nvSpPr>
          <p:spPr>
            <a:xfrm>
              <a:off x="2360229" y="5022580"/>
              <a:ext cx="250482" cy="314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3</a:t>
              </a:r>
              <a:endParaRPr lang="fr-FR" dirty="0"/>
            </a:p>
          </p:txBody>
        </p:sp>
        <p:sp>
          <p:nvSpPr>
            <p:cNvPr id="83" name="ZoneTexte 82"/>
            <p:cNvSpPr txBox="1"/>
            <p:nvPr/>
          </p:nvSpPr>
          <p:spPr>
            <a:xfrm>
              <a:off x="4126390" y="3836734"/>
              <a:ext cx="250482" cy="3066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4</a:t>
              </a:r>
              <a:endParaRPr lang="fr-FR" dirty="0"/>
            </a:p>
          </p:txBody>
        </p:sp>
        <p:sp>
          <p:nvSpPr>
            <p:cNvPr id="84" name="ZoneTexte 83"/>
            <p:cNvSpPr txBox="1"/>
            <p:nvPr/>
          </p:nvSpPr>
          <p:spPr>
            <a:xfrm>
              <a:off x="4080307" y="5500702"/>
              <a:ext cx="250482" cy="314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2</a:t>
              </a:r>
              <a:endParaRPr lang="fr-FR" dirty="0"/>
            </a:p>
          </p:txBody>
        </p:sp>
        <p:sp>
          <p:nvSpPr>
            <p:cNvPr id="70" name="Rectangle à coins arrondis 69"/>
            <p:cNvSpPr/>
            <p:nvPr/>
          </p:nvSpPr>
          <p:spPr>
            <a:xfrm>
              <a:off x="5304254" y="3429000"/>
              <a:ext cx="2500330" cy="1511522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Fonctions NetBSD</a:t>
              </a:r>
              <a:endParaRPr lang="fr-FR" dirty="0"/>
            </a:p>
          </p:txBody>
        </p:sp>
      </p:grpSp>
      <p:sp>
        <p:nvSpPr>
          <p:cNvPr id="88" name="ZoneTexte 87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 – 2. Structure de Xcast</a:t>
            </a:r>
          </a:p>
        </p:txBody>
      </p:sp>
      <p:cxnSp>
        <p:nvCxnSpPr>
          <p:cNvPr id="42" name="Connecteur en angle 41"/>
          <p:cNvCxnSpPr>
            <a:stCxn id="70" idx="0"/>
            <a:endCxn id="67" idx="2"/>
          </p:cNvCxnSpPr>
          <p:nvPr/>
        </p:nvCxnSpPr>
        <p:spPr>
          <a:xfrm rot="5400000" flipH="1" flipV="1">
            <a:off x="6033855" y="3069186"/>
            <a:ext cx="719628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Structure du code</a:t>
            </a:r>
            <a:endParaRPr lang="fr-FR" dirty="0"/>
          </a:p>
        </p:txBody>
      </p:sp>
      <p:pic>
        <p:nvPicPr>
          <p:cNvPr id="7" name="Espace réservé du contenu 6" descr="Image 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5950" y="1600200"/>
            <a:ext cx="7932100" cy="4525963"/>
          </a:xfrm>
          <a:prstGeom prst="rect">
            <a:avLst/>
          </a:prstGeom>
          <a:ln w="1905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21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 – 3. Le code de Xcast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La fonction </a:t>
            </a:r>
            <a:r>
              <a:rPr lang="fr-FR" dirty="0" err="1" smtClean="0"/>
              <a:t>xcast_branch</a:t>
            </a:r>
            <a:r>
              <a:rPr lang="fr-FR" dirty="0" smtClean="0"/>
              <a:t> (1/2)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r>
              <a:rPr lang="fr-FR" dirty="0" smtClean="0"/>
              <a:t>Vérification du paquet </a:t>
            </a:r>
          </a:p>
          <a:p>
            <a:pPr lvl="1"/>
            <a:r>
              <a:rPr lang="fr-FR" dirty="0" smtClean="0"/>
              <a:t>Intégrité</a:t>
            </a:r>
          </a:p>
          <a:p>
            <a:pPr lvl="1"/>
            <a:r>
              <a:rPr lang="fr-FR" dirty="0" smtClean="0"/>
              <a:t>Destinataires</a:t>
            </a:r>
          </a:p>
          <a:p>
            <a:r>
              <a:rPr lang="fr-FR" dirty="0" smtClean="0"/>
              <a:t>Branchements</a:t>
            </a:r>
          </a:p>
          <a:p>
            <a:pPr lvl="1"/>
            <a:r>
              <a:rPr lang="fr-FR" dirty="0" smtClean="0"/>
              <a:t>Regroupement des destinataires par </a:t>
            </a:r>
            <a:r>
              <a:rPr lang="fr-FR" dirty="0" err="1" smtClean="0"/>
              <a:t>next</a:t>
            </a:r>
            <a:r>
              <a:rPr lang="fr-FR" dirty="0" smtClean="0"/>
              <a:t>-hop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22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 – 3. Le code de Xcast</a:t>
            </a:r>
          </a:p>
        </p:txBody>
      </p:sp>
      <p:sp>
        <p:nvSpPr>
          <p:cNvPr id="8" name="Ellipse 7"/>
          <p:cNvSpPr/>
          <p:nvPr/>
        </p:nvSpPr>
        <p:spPr>
          <a:xfrm>
            <a:off x="2394839" y="5099983"/>
            <a:ext cx="298225" cy="319997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rmAutofit fontScale="62500" lnSpcReduction="20000"/>
          </a:bodyPr>
          <a:lstStyle/>
          <a:p>
            <a:pPr algn="ctr"/>
            <a:r>
              <a:rPr lang="fr-FR" dirty="0" smtClean="0"/>
              <a:t>R1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3885961" y="5686643"/>
            <a:ext cx="298225" cy="319997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rmAutofit fontScale="62500" lnSpcReduction="20000"/>
          </a:bodyPr>
          <a:lstStyle/>
          <a:p>
            <a:pPr algn="ctr"/>
            <a:r>
              <a:rPr lang="fr-FR" dirty="0" smtClean="0"/>
              <a:t>R4</a:t>
            </a:r>
            <a:endParaRPr lang="fr-FR" dirty="0"/>
          </a:p>
        </p:txBody>
      </p:sp>
      <p:sp>
        <p:nvSpPr>
          <p:cNvPr id="10" name="Ellipse 9"/>
          <p:cNvSpPr/>
          <p:nvPr/>
        </p:nvSpPr>
        <p:spPr>
          <a:xfrm>
            <a:off x="5929322" y="5214950"/>
            <a:ext cx="298225" cy="319997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0" rIns="0" rtlCol="0" anchor="ctr">
            <a:normAutofit fontScale="62500" lnSpcReduction="20000"/>
          </a:bodyPr>
          <a:lstStyle/>
          <a:p>
            <a:pPr algn="ctr"/>
            <a:r>
              <a:rPr lang="fr-FR" dirty="0" smtClean="0"/>
              <a:t>B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3289512" y="5099983"/>
            <a:ext cx="298225" cy="319997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rmAutofit fontScale="62500" lnSpcReduction="20000"/>
          </a:bodyPr>
          <a:lstStyle/>
          <a:p>
            <a:pPr algn="ctr"/>
            <a:r>
              <a:rPr lang="fr-FR" dirty="0" smtClean="0"/>
              <a:t>R2</a:t>
            </a:r>
            <a:endParaRPr lang="fr-FR" dirty="0"/>
          </a:p>
        </p:txBody>
      </p:sp>
      <p:sp>
        <p:nvSpPr>
          <p:cNvPr id="12" name="Ellipse 11"/>
          <p:cNvSpPr/>
          <p:nvPr/>
        </p:nvSpPr>
        <p:spPr>
          <a:xfrm>
            <a:off x="4681226" y="5686643"/>
            <a:ext cx="298225" cy="319997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rmAutofit fontScale="62500" lnSpcReduction="20000"/>
          </a:bodyPr>
          <a:lstStyle/>
          <a:p>
            <a:pPr algn="ctr"/>
            <a:r>
              <a:rPr lang="fr-FR" dirty="0" smtClean="0"/>
              <a:t>R5</a:t>
            </a:r>
            <a:endParaRPr lang="fr-FR" dirty="0"/>
          </a:p>
        </p:txBody>
      </p:sp>
      <p:sp>
        <p:nvSpPr>
          <p:cNvPr id="13" name="Ellipse 12"/>
          <p:cNvSpPr/>
          <p:nvPr/>
        </p:nvSpPr>
        <p:spPr>
          <a:xfrm>
            <a:off x="6000760" y="6143644"/>
            <a:ext cx="298225" cy="319997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0" rIns="0" rtlCol="0" anchor="ctr">
            <a:normAutofit fontScale="62500" lnSpcReduction="20000"/>
          </a:bodyPr>
          <a:lstStyle/>
          <a:p>
            <a:pPr algn="ctr"/>
            <a:r>
              <a:rPr lang="fr-FR" dirty="0" smtClean="0"/>
              <a:t>C</a:t>
            </a:r>
            <a:endParaRPr lang="fr-FR" dirty="0"/>
          </a:p>
        </p:txBody>
      </p:sp>
      <p:sp>
        <p:nvSpPr>
          <p:cNvPr id="14" name="Ellipse 13"/>
          <p:cNvSpPr/>
          <p:nvPr/>
        </p:nvSpPr>
        <p:spPr>
          <a:xfrm>
            <a:off x="4786314" y="4643446"/>
            <a:ext cx="298225" cy="319997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0" rIns="0" rtlCol="0" anchor="ctr">
            <a:normAutofit fontScale="62500" lnSpcReduction="20000"/>
          </a:bodyPr>
          <a:lstStyle/>
          <a:p>
            <a:pPr algn="ctr"/>
            <a:r>
              <a:rPr lang="fr-FR" dirty="0" smtClean="0"/>
              <a:t>A</a:t>
            </a:r>
            <a:endParaRPr lang="fr-FR" dirty="0"/>
          </a:p>
        </p:txBody>
      </p:sp>
      <p:cxnSp>
        <p:nvCxnSpPr>
          <p:cNvPr id="16" name="Connecteur droit avec flèche 15"/>
          <p:cNvCxnSpPr>
            <a:stCxn id="8" idx="6"/>
            <a:endCxn id="11" idx="2"/>
          </p:cNvCxnSpPr>
          <p:nvPr/>
        </p:nvCxnSpPr>
        <p:spPr>
          <a:xfrm>
            <a:off x="2693063" y="5259981"/>
            <a:ext cx="596449" cy="118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>
            <a:stCxn id="11" idx="7"/>
            <a:endCxn id="30" idx="2"/>
          </p:cNvCxnSpPr>
          <p:nvPr/>
        </p:nvCxnSpPr>
        <p:spPr>
          <a:xfrm rot="5400000" flipH="1" flipV="1">
            <a:off x="3600579" y="4746929"/>
            <a:ext cx="343400" cy="45643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stCxn id="9" idx="6"/>
            <a:endCxn id="12" idx="2"/>
          </p:cNvCxnSpPr>
          <p:nvPr/>
        </p:nvCxnSpPr>
        <p:spPr>
          <a:xfrm>
            <a:off x="4184186" y="5846641"/>
            <a:ext cx="497040" cy="118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12" idx="7"/>
            <a:endCxn id="43" idx="2"/>
          </p:cNvCxnSpPr>
          <p:nvPr/>
        </p:nvCxnSpPr>
        <p:spPr>
          <a:xfrm rot="5400000" flipH="1" flipV="1">
            <a:off x="4931800" y="5378926"/>
            <a:ext cx="358556" cy="35060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11" idx="5"/>
            <a:endCxn id="9" idx="1"/>
          </p:cNvCxnSpPr>
          <p:nvPr/>
        </p:nvCxnSpPr>
        <p:spPr>
          <a:xfrm rot="16200000" flipH="1">
            <a:off x="3556655" y="5360525"/>
            <a:ext cx="360389" cy="3855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12" idx="5"/>
            <a:endCxn id="44" idx="2"/>
          </p:cNvCxnSpPr>
          <p:nvPr/>
        </p:nvCxnSpPr>
        <p:spPr>
          <a:xfrm rot="16200000" flipH="1">
            <a:off x="4939146" y="5956408"/>
            <a:ext cx="343865" cy="35060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" name="Ellipse 29"/>
          <p:cNvSpPr/>
          <p:nvPr/>
        </p:nvSpPr>
        <p:spPr>
          <a:xfrm>
            <a:off x="4000496" y="4643446"/>
            <a:ext cx="298225" cy="319997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rmAutofit fontScale="62500" lnSpcReduction="20000"/>
          </a:bodyPr>
          <a:lstStyle/>
          <a:p>
            <a:pPr algn="ctr"/>
            <a:r>
              <a:rPr lang="fr-FR" dirty="0" smtClean="0"/>
              <a:t>R3</a:t>
            </a:r>
            <a:endParaRPr lang="fr-FR" dirty="0"/>
          </a:p>
        </p:txBody>
      </p:sp>
      <p:cxnSp>
        <p:nvCxnSpPr>
          <p:cNvPr id="32" name="Connecteur droit avec flèche 31"/>
          <p:cNvCxnSpPr>
            <a:stCxn id="30" idx="6"/>
            <a:endCxn id="14" idx="2"/>
          </p:cNvCxnSpPr>
          <p:nvPr/>
        </p:nvCxnSpPr>
        <p:spPr>
          <a:xfrm>
            <a:off x="4298721" y="4803445"/>
            <a:ext cx="487593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stCxn id="43" idx="6"/>
            <a:endCxn id="10" idx="2"/>
          </p:cNvCxnSpPr>
          <p:nvPr/>
        </p:nvCxnSpPr>
        <p:spPr>
          <a:xfrm>
            <a:off x="5584605" y="5374949"/>
            <a:ext cx="344717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>
            <a:stCxn id="44" idx="6"/>
            <a:endCxn id="13" idx="2"/>
          </p:cNvCxnSpPr>
          <p:nvPr/>
        </p:nvCxnSpPr>
        <p:spPr>
          <a:xfrm>
            <a:off x="5584605" y="6303643"/>
            <a:ext cx="416155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3" name="Ellipse 42"/>
          <p:cNvSpPr/>
          <p:nvPr/>
        </p:nvSpPr>
        <p:spPr>
          <a:xfrm>
            <a:off x="5286380" y="5214950"/>
            <a:ext cx="298225" cy="319997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rmAutofit fontScale="62500" lnSpcReduction="20000"/>
          </a:bodyPr>
          <a:lstStyle/>
          <a:p>
            <a:pPr algn="ctr"/>
            <a:r>
              <a:rPr lang="fr-FR" dirty="0" smtClean="0"/>
              <a:t>R6</a:t>
            </a:r>
            <a:endParaRPr lang="fr-FR" dirty="0"/>
          </a:p>
        </p:txBody>
      </p:sp>
      <p:sp>
        <p:nvSpPr>
          <p:cNvPr id="44" name="Ellipse 43"/>
          <p:cNvSpPr/>
          <p:nvPr/>
        </p:nvSpPr>
        <p:spPr>
          <a:xfrm>
            <a:off x="5286380" y="6143644"/>
            <a:ext cx="298225" cy="319997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rmAutofit fontScale="62500" lnSpcReduction="20000"/>
          </a:bodyPr>
          <a:lstStyle/>
          <a:p>
            <a:pPr algn="ctr"/>
            <a:r>
              <a:rPr lang="fr-FR" dirty="0" smtClean="0"/>
              <a:t>R7</a:t>
            </a:r>
            <a:endParaRPr lang="fr-FR" dirty="0"/>
          </a:p>
        </p:txBody>
      </p:sp>
      <p:sp>
        <p:nvSpPr>
          <p:cNvPr id="60" name="ZoneTexte 59"/>
          <p:cNvSpPr txBox="1"/>
          <p:nvPr/>
        </p:nvSpPr>
        <p:spPr>
          <a:xfrm>
            <a:off x="1785918" y="4786322"/>
            <a:ext cx="17806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{d1A, d2B, d3A, d4C, d5B}</a:t>
            </a:r>
            <a:endParaRPr lang="fr-FR" sz="1100" dirty="0"/>
          </a:p>
        </p:txBody>
      </p:sp>
      <p:sp>
        <p:nvSpPr>
          <p:cNvPr id="61" name="ZoneTexte 60"/>
          <p:cNvSpPr txBox="1"/>
          <p:nvPr/>
        </p:nvSpPr>
        <p:spPr>
          <a:xfrm>
            <a:off x="3571868" y="4429132"/>
            <a:ext cx="8159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{d1A,d3A}</a:t>
            </a:r>
            <a:endParaRPr lang="fr-FR" sz="1100" dirty="0"/>
          </a:p>
        </p:txBody>
      </p:sp>
      <p:sp>
        <p:nvSpPr>
          <p:cNvPr id="62" name="ZoneTexte 61"/>
          <p:cNvSpPr txBox="1"/>
          <p:nvPr/>
        </p:nvSpPr>
        <p:spPr>
          <a:xfrm>
            <a:off x="4643438" y="5143512"/>
            <a:ext cx="964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{d2B,d5B}</a:t>
            </a:r>
            <a:endParaRPr lang="fr-FR" sz="1100" dirty="0"/>
          </a:p>
        </p:txBody>
      </p:sp>
      <p:sp>
        <p:nvSpPr>
          <p:cNvPr id="63" name="ZoneTexte 62"/>
          <p:cNvSpPr txBox="1"/>
          <p:nvPr/>
        </p:nvSpPr>
        <p:spPr>
          <a:xfrm>
            <a:off x="5357818" y="5929330"/>
            <a:ext cx="6540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{d4C}</a:t>
            </a:r>
            <a:endParaRPr lang="fr-FR" sz="1100" dirty="0"/>
          </a:p>
        </p:txBody>
      </p:sp>
      <p:sp>
        <p:nvSpPr>
          <p:cNvPr id="64" name="ZoneTexte 63"/>
          <p:cNvSpPr txBox="1"/>
          <p:nvPr/>
        </p:nvSpPr>
        <p:spPr>
          <a:xfrm>
            <a:off x="3214678" y="6000768"/>
            <a:ext cx="11396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{d2B,d4C,d5B}</a:t>
            </a:r>
            <a:endParaRPr lang="fr-FR" sz="11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fonction </a:t>
            </a:r>
            <a:r>
              <a:rPr lang="fr-FR" dirty="0" err="1" smtClean="0"/>
              <a:t>xcast_branch</a:t>
            </a:r>
            <a:r>
              <a:rPr lang="fr-FR" dirty="0" smtClean="0"/>
              <a:t> (2/2)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Envoi du paquet</a:t>
            </a:r>
          </a:p>
          <a:p>
            <a:pPr lvl="1"/>
            <a:r>
              <a:rPr lang="fr-FR" dirty="0" smtClean="0"/>
              <a:t>Cas d’un </a:t>
            </a:r>
            <a:r>
              <a:rPr lang="fr-FR" dirty="0" err="1" smtClean="0"/>
              <a:t>loopback</a:t>
            </a:r>
            <a:r>
              <a:rPr lang="fr-FR" dirty="0" smtClean="0"/>
              <a:t>: xcast6_launch</a:t>
            </a:r>
          </a:p>
          <a:p>
            <a:pPr lvl="1"/>
            <a:r>
              <a:rPr lang="fr-FR" dirty="0" smtClean="0"/>
              <a:t>Cas d’un seul destinataire: xcast6_x2u_forward</a:t>
            </a:r>
          </a:p>
          <a:p>
            <a:pPr lvl="1"/>
            <a:r>
              <a:rPr lang="fr-FR" dirty="0" smtClean="0"/>
              <a:t>Autres cas: xcast6_forward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23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 – 3. Le code de Xcast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Ping6x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Application de test</a:t>
            </a:r>
          </a:p>
          <a:p>
            <a:r>
              <a:rPr lang="fr-FR" dirty="0" smtClean="0"/>
              <a:t>Problèmes</a:t>
            </a:r>
          </a:p>
          <a:p>
            <a:pPr lvl="1"/>
            <a:r>
              <a:rPr lang="fr-FR" dirty="0" smtClean="0"/>
              <a:t>Aucune utilisation de </a:t>
            </a:r>
            <a:r>
              <a:rPr lang="fr-FR" dirty="0" err="1" smtClean="0"/>
              <a:t>LibXcast</a:t>
            </a:r>
            <a:endParaRPr lang="fr-FR" dirty="0" smtClean="0"/>
          </a:p>
          <a:p>
            <a:pPr lvl="1"/>
            <a:r>
              <a:rPr lang="fr-FR" dirty="0" smtClean="0"/>
              <a:t>Utilisation de </a:t>
            </a:r>
            <a:r>
              <a:rPr lang="fr-FR" dirty="0" err="1" smtClean="0"/>
              <a:t>Xcast</a:t>
            </a:r>
            <a:r>
              <a:rPr lang="fr-FR" dirty="0" smtClean="0"/>
              <a:t> limitée aux structures</a:t>
            </a:r>
          </a:p>
          <a:p>
            <a:r>
              <a:rPr lang="fr-FR" dirty="0" smtClean="0"/>
              <a:t>Résolution</a:t>
            </a:r>
          </a:p>
          <a:p>
            <a:pPr lvl="1"/>
            <a:r>
              <a:rPr lang="fr-FR" dirty="0" smtClean="0"/>
              <a:t>Création de Ping6xLite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24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 – 3. Le code de Xcast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85000" lnSpcReduction="2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fr-FR" dirty="0" smtClean="0"/>
              <a:t>Etude de domaine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Présentation du projet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Etude des réseaux</a:t>
            </a:r>
          </a:p>
          <a:p>
            <a:pPr marL="514350" indent="-514350">
              <a:buFont typeface="+mj-lt"/>
              <a:buAutoNum type="romanUcPeriod"/>
            </a:pPr>
            <a:r>
              <a:rPr lang="fr-FR" dirty="0" smtClean="0"/>
              <a:t>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Généralités de 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Structure de 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Le code de Xcast</a:t>
            </a:r>
          </a:p>
          <a:p>
            <a:pPr marL="514350" indent="-514350">
              <a:buFont typeface="+mj-lt"/>
              <a:buAutoNum type="romanUcPeriod"/>
            </a:pPr>
            <a:r>
              <a:rPr lang="fr-FR" sz="3900" b="1" dirty="0" smtClean="0">
                <a:solidFill>
                  <a:schemeClr val="accent1">
                    <a:lumMod val="75000"/>
                  </a:schemeClr>
                </a:solidFill>
              </a:rPr>
              <a:t>TBXcast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Présentation de TBXcast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Fonctionnalités de la source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Fonctionnalités des routeurs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Une application : ping6tbx</a:t>
            </a:r>
          </a:p>
          <a:p>
            <a:pPr marL="514350" indent="-514350">
              <a:buFont typeface="+mj-lt"/>
              <a:buAutoNum type="romanUcPeriod"/>
            </a:pPr>
            <a:r>
              <a:rPr lang="fr-FR" dirty="0" smtClean="0"/>
              <a:t>Présentation de la plateforme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 smtClean="0"/>
              <a:t>TBXcast 2008-2009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25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fr-FR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TBXcast : généralités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Reprend la structure de Xcast</a:t>
            </a:r>
          </a:p>
          <a:p>
            <a:pPr lvl="1"/>
            <a:r>
              <a:rPr lang="fr-FR" dirty="0" smtClean="0"/>
              <a:t>Une API (</a:t>
            </a:r>
            <a:r>
              <a:rPr lang="fr-FR" dirty="0" err="1" smtClean="0"/>
              <a:t>LibTBXcast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Des fonctionnalités source</a:t>
            </a:r>
          </a:p>
          <a:p>
            <a:pPr lvl="1"/>
            <a:r>
              <a:rPr lang="fr-FR" dirty="0" smtClean="0"/>
              <a:t>Des fonctionnalités routeurs et destinataires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26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III – 1. Présentation de TBXcast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Fonctionnalités de la source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Fonctionnalités déjà existantes :</a:t>
            </a:r>
          </a:p>
          <a:p>
            <a:pPr lvl="1"/>
            <a:r>
              <a:rPr lang="fr-FR" dirty="0" smtClean="0"/>
              <a:t>Gestion des groupes</a:t>
            </a:r>
          </a:p>
          <a:p>
            <a:pPr lvl="1"/>
            <a:r>
              <a:rPr lang="fr-FR" dirty="0" smtClean="0"/>
              <a:t>Gestion de l’ajout / suppression de membres</a:t>
            </a:r>
          </a:p>
          <a:p>
            <a:pPr lvl="1"/>
            <a:r>
              <a:rPr lang="fr-FR" dirty="0" smtClean="0"/>
              <a:t>Fragmentation des paquets</a:t>
            </a:r>
          </a:p>
          <a:p>
            <a:pPr lvl="2"/>
            <a:r>
              <a:rPr lang="fr-FR" dirty="0" smtClean="0"/>
              <a:t>Quand le message est trop grand</a:t>
            </a:r>
          </a:p>
          <a:p>
            <a:r>
              <a:rPr lang="fr-FR" dirty="0" smtClean="0"/>
              <a:t>Ajout de nos fonctionnalités</a:t>
            </a:r>
          </a:p>
          <a:p>
            <a:pPr lvl="1"/>
            <a:r>
              <a:rPr lang="fr-FR" dirty="0" smtClean="0"/>
              <a:t>Gestion de l’arbre</a:t>
            </a:r>
          </a:p>
          <a:p>
            <a:pPr lvl="1"/>
            <a:r>
              <a:rPr lang="fr-FR" dirty="0" smtClean="0"/>
              <a:t>Gestion de la topologie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27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III – 2. Fonctionnalités de la source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Topologie du réseau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Récupération des liens entre les routeurs</a:t>
            </a:r>
          </a:p>
          <a:p>
            <a:r>
              <a:rPr lang="fr-FR" dirty="0" smtClean="0"/>
              <a:t>Valeurs de </a:t>
            </a:r>
            <a:r>
              <a:rPr lang="fr-FR" dirty="0" err="1" smtClean="0"/>
              <a:t>QoS</a:t>
            </a:r>
            <a:endParaRPr lang="fr-FR" dirty="0" smtClean="0"/>
          </a:p>
          <a:p>
            <a:r>
              <a:rPr lang="fr-FR" dirty="0" smtClean="0"/>
              <a:t>Utilisation de OSPF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28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III – 2. Fonctionnalités de la source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Codage de l’arbre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Arbre de routage représentant les liens entre les routeurs</a:t>
            </a:r>
          </a:p>
          <a:p>
            <a:pPr lvl="1"/>
            <a:r>
              <a:rPr lang="fr-FR" dirty="0" smtClean="0"/>
              <a:t>Racine : la source</a:t>
            </a:r>
          </a:p>
          <a:p>
            <a:pPr lvl="1"/>
            <a:r>
              <a:rPr lang="fr-FR" dirty="0" smtClean="0"/>
              <a:t>Nœuds : les routeurs</a:t>
            </a:r>
          </a:p>
          <a:p>
            <a:pPr lvl="1"/>
            <a:r>
              <a:rPr lang="fr-FR" dirty="0" smtClean="0"/>
              <a:t>Feuilles : les destinataires</a:t>
            </a:r>
          </a:p>
          <a:p>
            <a:r>
              <a:rPr lang="fr-FR" dirty="0" smtClean="0"/>
              <a:t>Codage de chaque nœud dans un tableau avec deux valeurs :</a:t>
            </a:r>
          </a:p>
          <a:p>
            <a:pPr lvl="1"/>
            <a:r>
              <a:rPr lang="fr-FR" dirty="0" smtClean="0"/>
              <a:t>Adresse IP du nœud</a:t>
            </a:r>
          </a:p>
          <a:p>
            <a:pPr lvl="1"/>
            <a:r>
              <a:rPr lang="fr-FR" dirty="0" smtClean="0"/>
              <a:t>Position du nœud père dans le tableau</a:t>
            </a:r>
          </a:p>
          <a:p>
            <a:r>
              <a:rPr lang="fr-FR" dirty="0" smtClean="0"/>
              <a:t>Codage des routeurs utiles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29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III – 2. Fonctionnalités de la source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projet TBXcast</a:t>
            </a:r>
            <a:endParaRPr lang="fr-FR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 : développer un nouveau protocole de routage</a:t>
            </a:r>
          </a:p>
          <a:p>
            <a:r>
              <a:rPr lang="fr-FR" sz="2800" dirty="0" smtClean="0"/>
              <a:t>Programmation système et réseau</a:t>
            </a:r>
          </a:p>
          <a:p>
            <a:pPr lvl="1"/>
            <a:r>
              <a:rPr lang="fr-FR" sz="2400" dirty="0" smtClean="0"/>
              <a:t>Une nouveauté pour nous</a:t>
            </a:r>
            <a:endParaRPr lang="fr-FR" sz="2400" dirty="0"/>
          </a:p>
          <a:p>
            <a:r>
              <a:rPr lang="fr-FR" sz="2800" dirty="0" smtClean="0"/>
              <a:t>Pré-étude particulièrement riche et importante</a:t>
            </a:r>
          </a:p>
          <a:p>
            <a:pPr lvl="1"/>
            <a:r>
              <a:rPr lang="fr-FR" sz="2400" dirty="0" smtClean="0"/>
              <a:t>En se basant sur le code d’un protocole existant</a:t>
            </a:r>
          </a:p>
          <a:p>
            <a:r>
              <a:rPr lang="fr-FR" sz="2800" dirty="0" smtClean="0"/>
              <a:t>Continuité d’un projet de 2007-2008</a:t>
            </a:r>
          </a:p>
          <a:p>
            <a:endParaRPr lang="fr-FR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 smtClean="0"/>
              <a:t>TBXcast 2008-2009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 – 1. Présentation du projet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d’arbre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30</a:t>
            </a:fld>
            <a:endParaRPr lang="fr-BE"/>
          </a:p>
        </p:txBody>
      </p:sp>
      <p:sp>
        <p:nvSpPr>
          <p:cNvPr id="7" name="Ellipse 6"/>
          <p:cNvSpPr/>
          <p:nvPr/>
        </p:nvSpPr>
        <p:spPr>
          <a:xfrm>
            <a:off x="880329" y="2666589"/>
            <a:ext cx="525294" cy="563644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S</a:t>
            </a:r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2456210" y="2666589"/>
            <a:ext cx="525294" cy="563644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R1</a:t>
            </a:r>
            <a:endParaRPr lang="fr-FR" dirty="0"/>
          </a:p>
        </p:txBody>
      </p:sp>
      <p:sp>
        <p:nvSpPr>
          <p:cNvPr id="10" name="Ellipse 9"/>
          <p:cNvSpPr/>
          <p:nvPr/>
        </p:nvSpPr>
        <p:spPr>
          <a:xfrm>
            <a:off x="5082677" y="3699934"/>
            <a:ext cx="525294" cy="563644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R4</a:t>
            </a:r>
            <a:endParaRPr lang="fr-FR" dirty="0"/>
          </a:p>
        </p:txBody>
      </p:sp>
      <p:sp>
        <p:nvSpPr>
          <p:cNvPr id="12" name="Ellipse 11"/>
          <p:cNvSpPr/>
          <p:nvPr/>
        </p:nvSpPr>
        <p:spPr>
          <a:xfrm>
            <a:off x="7738377" y="3059845"/>
            <a:ext cx="525294" cy="563644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B</a:t>
            </a:r>
            <a:endParaRPr lang="fr-FR" dirty="0"/>
          </a:p>
        </p:txBody>
      </p:sp>
      <p:sp>
        <p:nvSpPr>
          <p:cNvPr id="13" name="Ellipse 12"/>
          <p:cNvSpPr/>
          <p:nvPr/>
        </p:nvSpPr>
        <p:spPr>
          <a:xfrm>
            <a:off x="4032090" y="2666589"/>
            <a:ext cx="525294" cy="563644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R2</a:t>
            </a:r>
            <a:endParaRPr lang="fr-FR" dirty="0"/>
          </a:p>
        </p:txBody>
      </p:sp>
      <p:sp>
        <p:nvSpPr>
          <p:cNvPr id="14" name="Ellipse 13"/>
          <p:cNvSpPr/>
          <p:nvPr/>
        </p:nvSpPr>
        <p:spPr>
          <a:xfrm>
            <a:off x="6483461" y="3699934"/>
            <a:ext cx="525294" cy="563644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R5</a:t>
            </a:r>
            <a:endParaRPr lang="fr-FR" dirty="0"/>
          </a:p>
        </p:txBody>
      </p:sp>
      <p:sp>
        <p:nvSpPr>
          <p:cNvPr id="16" name="Ellipse 15"/>
          <p:cNvSpPr/>
          <p:nvPr/>
        </p:nvSpPr>
        <p:spPr>
          <a:xfrm>
            <a:off x="7715273" y="4306081"/>
            <a:ext cx="525294" cy="563644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C</a:t>
            </a:r>
            <a:endParaRPr lang="fr-FR" dirty="0"/>
          </a:p>
        </p:txBody>
      </p:sp>
      <p:sp>
        <p:nvSpPr>
          <p:cNvPr id="17" name="Ellipse 16"/>
          <p:cNvSpPr/>
          <p:nvPr/>
        </p:nvSpPr>
        <p:spPr>
          <a:xfrm>
            <a:off x="5166609" y="1988275"/>
            <a:ext cx="525294" cy="563644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A</a:t>
            </a:r>
            <a:endParaRPr lang="fr-FR" dirty="0"/>
          </a:p>
        </p:txBody>
      </p:sp>
      <p:cxnSp>
        <p:nvCxnSpPr>
          <p:cNvPr id="18" name="Connecteur droit avec flèche 17"/>
          <p:cNvCxnSpPr>
            <a:stCxn id="7" idx="6"/>
            <a:endCxn id="8" idx="2"/>
          </p:cNvCxnSpPr>
          <p:nvPr/>
        </p:nvCxnSpPr>
        <p:spPr>
          <a:xfrm>
            <a:off x="1405623" y="2948410"/>
            <a:ext cx="1050587" cy="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8" idx="6"/>
            <a:endCxn id="13" idx="2"/>
          </p:cNvCxnSpPr>
          <p:nvPr/>
        </p:nvCxnSpPr>
        <p:spPr>
          <a:xfrm>
            <a:off x="2981503" y="2948410"/>
            <a:ext cx="1050587" cy="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13" idx="7"/>
            <a:endCxn id="17" idx="2"/>
          </p:cNvCxnSpPr>
          <p:nvPr/>
        </p:nvCxnSpPr>
        <p:spPr>
          <a:xfrm rot="5400000" flipH="1" flipV="1">
            <a:off x="4584015" y="2166539"/>
            <a:ext cx="479035" cy="68615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0" idx="6"/>
            <a:endCxn id="14" idx="2"/>
          </p:cNvCxnSpPr>
          <p:nvPr/>
        </p:nvCxnSpPr>
        <p:spPr>
          <a:xfrm>
            <a:off x="5607972" y="3981756"/>
            <a:ext cx="875489" cy="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4" idx="7"/>
            <a:endCxn id="12" idx="2"/>
          </p:cNvCxnSpPr>
          <p:nvPr/>
        </p:nvCxnSpPr>
        <p:spPr>
          <a:xfrm rot="5400000" flipH="1" flipV="1">
            <a:off x="7114696" y="3158798"/>
            <a:ext cx="440812" cy="8065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3" idx="5"/>
            <a:endCxn id="10" idx="1"/>
          </p:cNvCxnSpPr>
          <p:nvPr/>
        </p:nvCxnSpPr>
        <p:spPr>
          <a:xfrm rot="16200000" flipH="1">
            <a:off x="4502636" y="3125509"/>
            <a:ext cx="634790" cy="6791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stCxn id="14" idx="5"/>
            <a:endCxn id="16" idx="2"/>
          </p:cNvCxnSpPr>
          <p:nvPr/>
        </p:nvCxnSpPr>
        <p:spPr>
          <a:xfrm rot="16200000" flipH="1">
            <a:off x="7120116" y="3992746"/>
            <a:ext cx="406869" cy="78344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III – 2. Fonctionnalités de la source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de l’arbre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Graphe reliant tous les routeurs situés entre la source et les destinataires</a:t>
            </a:r>
          </a:p>
          <a:p>
            <a:r>
              <a:rPr lang="fr-FR" dirty="0" smtClean="0"/>
              <a:t>Calcul d’un arbre couvrant partiel</a:t>
            </a:r>
          </a:p>
          <a:p>
            <a:pPr lvl="1"/>
            <a:r>
              <a:rPr lang="fr-FR" dirty="0" smtClean="0"/>
              <a:t>on n’utilise pas tous les routeurs du graphe dans l’arbre</a:t>
            </a:r>
          </a:p>
          <a:p>
            <a:r>
              <a:rPr lang="fr-FR" dirty="0" smtClean="0"/>
              <a:t>Arbre de coût minimal</a:t>
            </a:r>
          </a:p>
          <a:p>
            <a:pPr lvl="1"/>
            <a:r>
              <a:rPr lang="fr-FR" dirty="0" smtClean="0"/>
              <a:t>Chemins les plus courts</a:t>
            </a:r>
          </a:p>
          <a:p>
            <a:pPr lvl="1"/>
            <a:r>
              <a:rPr lang="fr-FR" dirty="0" smtClean="0"/>
              <a:t>Valeurs de la </a:t>
            </a:r>
            <a:r>
              <a:rPr lang="fr-FR" dirty="0" err="1" smtClean="0"/>
              <a:t>QoS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31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III – 2. Fonctionnalités de la source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Segmentation de l’arbre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500" dirty="0" smtClean="0"/>
              <a:t>Lorsque l’entête est trop grand</a:t>
            </a:r>
          </a:p>
          <a:p>
            <a:r>
              <a:rPr lang="fr-FR" sz="2500" dirty="0" smtClean="0"/>
              <a:t>Difficulté : bien diviser le paquet pour équilibrer les entêtes</a:t>
            </a:r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395790" y="6356350"/>
            <a:ext cx="2895600" cy="365125"/>
          </a:xfrm>
        </p:spPr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32</a:t>
            </a:fld>
            <a:endParaRPr lang="fr-BE" dirty="0"/>
          </a:p>
        </p:txBody>
      </p:sp>
      <p:sp>
        <p:nvSpPr>
          <p:cNvPr id="21" name="ZoneTexte 20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III – 2. Fonctionnalités de la source</a:t>
            </a:r>
          </a:p>
        </p:txBody>
      </p:sp>
      <p:grpSp>
        <p:nvGrpSpPr>
          <p:cNvPr id="20" name="Groupe 19"/>
          <p:cNvGrpSpPr/>
          <p:nvPr/>
        </p:nvGrpSpPr>
        <p:grpSpPr>
          <a:xfrm>
            <a:off x="2714612" y="2714620"/>
            <a:ext cx="3954318" cy="3063974"/>
            <a:chOff x="2714612" y="2714620"/>
            <a:chExt cx="3954318" cy="3063974"/>
          </a:xfrm>
        </p:grpSpPr>
        <p:sp>
          <p:nvSpPr>
            <p:cNvPr id="25" name="Ellipse 24"/>
            <p:cNvSpPr/>
            <p:nvPr/>
          </p:nvSpPr>
          <p:spPr>
            <a:xfrm>
              <a:off x="4429124" y="271462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cxnSp>
          <p:nvCxnSpPr>
            <p:cNvPr id="26" name="Connecteur droit avec flèche 25"/>
            <p:cNvCxnSpPr>
              <a:stCxn id="25" idx="3"/>
              <a:endCxn id="27" idx="7"/>
            </p:cNvCxnSpPr>
            <p:nvPr/>
          </p:nvCxnSpPr>
          <p:spPr>
            <a:xfrm rot="5400000">
              <a:off x="3783760" y="3146442"/>
              <a:ext cx="673014" cy="77157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Ellipse 26"/>
            <p:cNvSpPr/>
            <p:nvPr/>
          </p:nvSpPr>
          <p:spPr>
            <a:xfrm>
              <a:off x="3286116" y="378619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R1</a:t>
              </a:r>
              <a:endParaRPr lang="fr-FR" dirty="0"/>
            </a:p>
          </p:txBody>
        </p:sp>
        <p:sp>
          <p:nvSpPr>
            <p:cNvPr id="28" name="Ellipse 27"/>
            <p:cNvSpPr/>
            <p:nvPr/>
          </p:nvSpPr>
          <p:spPr>
            <a:xfrm>
              <a:off x="2714612" y="521495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A</a:t>
              </a:r>
              <a:endParaRPr lang="fr-FR" dirty="0"/>
            </a:p>
          </p:txBody>
        </p:sp>
        <p:sp>
          <p:nvSpPr>
            <p:cNvPr id="29" name="Ellipse 28"/>
            <p:cNvSpPr/>
            <p:nvPr/>
          </p:nvSpPr>
          <p:spPr>
            <a:xfrm>
              <a:off x="5572132" y="378619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R2</a:t>
              </a:r>
              <a:endParaRPr lang="fr-FR" dirty="0"/>
            </a:p>
          </p:txBody>
        </p:sp>
        <p:sp>
          <p:nvSpPr>
            <p:cNvPr id="30" name="Ellipse 29"/>
            <p:cNvSpPr/>
            <p:nvPr/>
          </p:nvSpPr>
          <p:spPr>
            <a:xfrm>
              <a:off x="3857620" y="521495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B</a:t>
              </a:r>
              <a:endParaRPr lang="fr-FR" dirty="0"/>
            </a:p>
          </p:txBody>
        </p:sp>
        <p:sp>
          <p:nvSpPr>
            <p:cNvPr id="31" name="Ellipse 30"/>
            <p:cNvSpPr/>
            <p:nvPr/>
          </p:nvSpPr>
          <p:spPr>
            <a:xfrm>
              <a:off x="5000628" y="521495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C</a:t>
              </a:r>
              <a:endParaRPr lang="fr-FR" dirty="0"/>
            </a:p>
          </p:txBody>
        </p:sp>
        <p:sp>
          <p:nvSpPr>
            <p:cNvPr id="32" name="Ellipse 31"/>
            <p:cNvSpPr/>
            <p:nvPr/>
          </p:nvSpPr>
          <p:spPr>
            <a:xfrm>
              <a:off x="6143636" y="521495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D</a:t>
              </a:r>
              <a:endParaRPr lang="fr-FR" dirty="0"/>
            </a:p>
          </p:txBody>
        </p:sp>
        <p:cxnSp>
          <p:nvCxnSpPr>
            <p:cNvPr id="35" name="Connecteur droit avec flèche 34"/>
            <p:cNvCxnSpPr>
              <a:stCxn id="25" idx="5"/>
              <a:endCxn id="29" idx="1"/>
            </p:cNvCxnSpPr>
            <p:nvPr/>
          </p:nvCxnSpPr>
          <p:spPr>
            <a:xfrm rot="16200000" flipH="1">
              <a:off x="4926768" y="3146442"/>
              <a:ext cx="673014" cy="77157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cteur droit avec flèche 39"/>
            <p:cNvCxnSpPr>
              <a:stCxn id="27" idx="4"/>
              <a:endCxn id="28" idx="0"/>
            </p:cNvCxnSpPr>
            <p:nvPr/>
          </p:nvCxnSpPr>
          <p:spPr>
            <a:xfrm rot="5400000">
              <a:off x="2830453" y="4496640"/>
              <a:ext cx="865116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droit avec flèche 44"/>
            <p:cNvCxnSpPr>
              <a:stCxn id="27" idx="4"/>
              <a:endCxn id="30" idx="0"/>
            </p:cNvCxnSpPr>
            <p:nvPr/>
          </p:nvCxnSpPr>
          <p:spPr>
            <a:xfrm rot="16200000" flipH="1">
              <a:off x="3401957" y="4496640"/>
              <a:ext cx="865116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avec flèche 47"/>
            <p:cNvCxnSpPr>
              <a:stCxn id="29" idx="4"/>
              <a:endCxn id="31" idx="0"/>
            </p:cNvCxnSpPr>
            <p:nvPr/>
          </p:nvCxnSpPr>
          <p:spPr>
            <a:xfrm rot="5400000">
              <a:off x="5116469" y="4496640"/>
              <a:ext cx="865116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necteur droit avec flèche 50"/>
            <p:cNvCxnSpPr>
              <a:stCxn id="29" idx="4"/>
              <a:endCxn id="32" idx="0"/>
            </p:cNvCxnSpPr>
            <p:nvPr/>
          </p:nvCxnSpPr>
          <p:spPr>
            <a:xfrm rot="16200000" flipH="1">
              <a:off x="5687973" y="4496640"/>
              <a:ext cx="865116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e 21"/>
          <p:cNvGrpSpPr/>
          <p:nvPr/>
        </p:nvGrpSpPr>
        <p:grpSpPr>
          <a:xfrm>
            <a:off x="785786" y="2714620"/>
            <a:ext cx="7480008" cy="3063974"/>
            <a:chOff x="831996" y="2714620"/>
            <a:chExt cx="7480008" cy="3063974"/>
          </a:xfrm>
        </p:grpSpPr>
        <p:sp>
          <p:nvSpPr>
            <p:cNvPr id="23" name="Ellipse 22"/>
            <p:cNvSpPr/>
            <p:nvPr/>
          </p:nvSpPr>
          <p:spPr>
            <a:xfrm>
              <a:off x="2546508" y="271462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cxnSp>
          <p:nvCxnSpPr>
            <p:cNvPr id="24" name="Connecteur droit avec flèche 23"/>
            <p:cNvCxnSpPr>
              <a:stCxn id="23" idx="3"/>
              <a:endCxn id="33" idx="7"/>
            </p:cNvCxnSpPr>
            <p:nvPr/>
          </p:nvCxnSpPr>
          <p:spPr>
            <a:xfrm rot="5400000">
              <a:off x="1901144" y="3146442"/>
              <a:ext cx="673014" cy="77157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Ellipse 32"/>
            <p:cNvSpPr/>
            <p:nvPr/>
          </p:nvSpPr>
          <p:spPr>
            <a:xfrm>
              <a:off x="1403500" y="378619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R1</a:t>
              </a:r>
              <a:endParaRPr lang="fr-FR" dirty="0"/>
            </a:p>
          </p:txBody>
        </p:sp>
        <p:sp>
          <p:nvSpPr>
            <p:cNvPr id="34" name="Ellipse 33"/>
            <p:cNvSpPr/>
            <p:nvPr/>
          </p:nvSpPr>
          <p:spPr>
            <a:xfrm>
              <a:off x="831996" y="521495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A</a:t>
              </a:r>
              <a:endParaRPr lang="fr-FR" dirty="0"/>
            </a:p>
          </p:txBody>
        </p:sp>
        <p:sp>
          <p:nvSpPr>
            <p:cNvPr id="36" name="Ellipse 35"/>
            <p:cNvSpPr/>
            <p:nvPr/>
          </p:nvSpPr>
          <p:spPr>
            <a:xfrm>
              <a:off x="3689516" y="378619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R2</a:t>
              </a:r>
              <a:endParaRPr lang="fr-FR" dirty="0"/>
            </a:p>
          </p:txBody>
        </p:sp>
        <p:sp>
          <p:nvSpPr>
            <p:cNvPr id="37" name="Ellipse 36"/>
            <p:cNvSpPr/>
            <p:nvPr/>
          </p:nvSpPr>
          <p:spPr>
            <a:xfrm>
              <a:off x="3118012" y="521495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C</a:t>
              </a:r>
              <a:endParaRPr lang="fr-FR" dirty="0"/>
            </a:p>
          </p:txBody>
        </p:sp>
        <p:cxnSp>
          <p:nvCxnSpPr>
            <p:cNvPr id="38" name="Connecteur droit avec flèche 37"/>
            <p:cNvCxnSpPr>
              <a:stCxn id="23" idx="5"/>
              <a:endCxn id="36" idx="1"/>
            </p:cNvCxnSpPr>
            <p:nvPr/>
          </p:nvCxnSpPr>
          <p:spPr>
            <a:xfrm rot="16200000" flipH="1">
              <a:off x="3044152" y="3146442"/>
              <a:ext cx="673014" cy="77157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avec flèche 38"/>
            <p:cNvCxnSpPr>
              <a:stCxn id="33" idx="4"/>
              <a:endCxn id="34" idx="0"/>
            </p:cNvCxnSpPr>
            <p:nvPr/>
          </p:nvCxnSpPr>
          <p:spPr>
            <a:xfrm rot="5400000">
              <a:off x="947837" y="4496640"/>
              <a:ext cx="865116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cteur droit avec flèche 40"/>
            <p:cNvCxnSpPr>
              <a:stCxn id="36" idx="4"/>
              <a:endCxn id="37" idx="0"/>
            </p:cNvCxnSpPr>
            <p:nvPr/>
          </p:nvCxnSpPr>
          <p:spPr>
            <a:xfrm rot="5400000">
              <a:off x="3233853" y="4496640"/>
              <a:ext cx="865116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Ellipse 41"/>
            <p:cNvSpPr/>
            <p:nvPr/>
          </p:nvSpPr>
          <p:spPr>
            <a:xfrm>
              <a:off x="6072198" y="271462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cxnSp>
          <p:nvCxnSpPr>
            <p:cNvPr id="43" name="Connecteur droit avec flèche 42"/>
            <p:cNvCxnSpPr>
              <a:stCxn id="42" idx="3"/>
              <a:endCxn id="44" idx="7"/>
            </p:cNvCxnSpPr>
            <p:nvPr/>
          </p:nvCxnSpPr>
          <p:spPr>
            <a:xfrm rot="5400000">
              <a:off x="5426834" y="3146442"/>
              <a:ext cx="673014" cy="77157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Ellipse 43"/>
            <p:cNvSpPr/>
            <p:nvPr/>
          </p:nvSpPr>
          <p:spPr>
            <a:xfrm>
              <a:off x="4929190" y="378619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R1</a:t>
              </a:r>
              <a:endParaRPr lang="fr-FR" dirty="0"/>
            </a:p>
          </p:txBody>
        </p:sp>
        <p:sp>
          <p:nvSpPr>
            <p:cNvPr id="46" name="Ellipse 45"/>
            <p:cNvSpPr/>
            <p:nvPr/>
          </p:nvSpPr>
          <p:spPr>
            <a:xfrm>
              <a:off x="7215206" y="378619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R2</a:t>
              </a:r>
              <a:endParaRPr lang="fr-FR" dirty="0"/>
            </a:p>
          </p:txBody>
        </p:sp>
        <p:sp>
          <p:nvSpPr>
            <p:cNvPr id="47" name="Ellipse 46"/>
            <p:cNvSpPr/>
            <p:nvPr/>
          </p:nvSpPr>
          <p:spPr>
            <a:xfrm>
              <a:off x="5500694" y="521495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B</a:t>
              </a:r>
              <a:endParaRPr lang="fr-FR" dirty="0"/>
            </a:p>
          </p:txBody>
        </p:sp>
        <p:sp>
          <p:nvSpPr>
            <p:cNvPr id="49" name="Ellipse 48"/>
            <p:cNvSpPr/>
            <p:nvPr/>
          </p:nvSpPr>
          <p:spPr>
            <a:xfrm>
              <a:off x="7786710" y="521495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D</a:t>
              </a:r>
              <a:endParaRPr lang="fr-FR" dirty="0"/>
            </a:p>
          </p:txBody>
        </p:sp>
        <p:cxnSp>
          <p:nvCxnSpPr>
            <p:cNvPr id="50" name="Connecteur droit avec flèche 49"/>
            <p:cNvCxnSpPr>
              <a:stCxn id="42" idx="5"/>
              <a:endCxn id="46" idx="1"/>
            </p:cNvCxnSpPr>
            <p:nvPr/>
          </p:nvCxnSpPr>
          <p:spPr>
            <a:xfrm rot="16200000" flipH="1">
              <a:off x="6569842" y="3146442"/>
              <a:ext cx="673014" cy="77157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eur droit avec flèche 51"/>
            <p:cNvCxnSpPr>
              <a:stCxn id="44" idx="4"/>
              <a:endCxn id="47" idx="0"/>
            </p:cNvCxnSpPr>
            <p:nvPr/>
          </p:nvCxnSpPr>
          <p:spPr>
            <a:xfrm rot="16200000" flipH="1">
              <a:off x="5045031" y="4496640"/>
              <a:ext cx="865116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avec flèche 52"/>
            <p:cNvCxnSpPr>
              <a:stCxn id="46" idx="4"/>
              <a:endCxn id="49" idx="0"/>
            </p:cNvCxnSpPr>
            <p:nvPr/>
          </p:nvCxnSpPr>
          <p:spPr>
            <a:xfrm rot="16200000" flipH="1">
              <a:off x="7331047" y="4496640"/>
              <a:ext cx="865116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e 53"/>
          <p:cNvGrpSpPr/>
          <p:nvPr/>
        </p:nvGrpSpPr>
        <p:grpSpPr>
          <a:xfrm>
            <a:off x="785786" y="2714620"/>
            <a:ext cx="7480008" cy="3063974"/>
            <a:chOff x="831996" y="2714620"/>
            <a:chExt cx="7480008" cy="3063974"/>
          </a:xfrm>
        </p:grpSpPr>
        <p:sp>
          <p:nvSpPr>
            <p:cNvPr id="55" name="Ellipse 54"/>
            <p:cNvSpPr/>
            <p:nvPr/>
          </p:nvSpPr>
          <p:spPr>
            <a:xfrm>
              <a:off x="2546508" y="271462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cxnSp>
          <p:nvCxnSpPr>
            <p:cNvPr id="56" name="Connecteur droit avec flèche 55"/>
            <p:cNvCxnSpPr>
              <a:stCxn id="55" idx="3"/>
              <a:endCxn id="57" idx="7"/>
            </p:cNvCxnSpPr>
            <p:nvPr/>
          </p:nvCxnSpPr>
          <p:spPr>
            <a:xfrm rot="5400000">
              <a:off x="1901144" y="3146442"/>
              <a:ext cx="673014" cy="77157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Ellipse 56"/>
            <p:cNvSpPr/>
            <p:nvPr/>
          </p:nvSpPr>
          <p:spPr>
            <a:xfrm>
              <a:off x="1403500" y="378619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R1</a:t>
              </a:r>
              <a:endParaRPr lang="fr-FR" dirty="0"/>
            </a:p>
          </p:txBody>
        </p:sp>
        <p:sp>
          <p:nvSpPr>
            <p:cNvPr id="58" name="Ellipse 57"/>
            <p:cNvSpPr/>
            <p:nvPr/>
          </p:nvSpPr>
          <p:spPr>
            <a:xfrm>
              <a:off x="831996" y="521495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A</a:t>
              </a:r>
              <a:endParaRPr lang="fr-FR" dirty="0"/>
            </a:p>
          </p:txBody>
        </p:sp>
        <p:sp>
          <p:nvSpPr>
            <p:cNvPr id="59" name="Ellipse 58"/>
            <p:cNvSpPr/>
            <p:nvPr/>
          </p:nvSpPr>
          <p:spPr>
            <a:xfrm>
              <a:off x="1975004" y="521495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B</a:t>
              </a:r>
              <a:endParaRPr lang="fr-FR" dirty="0"/>
            </a:p>
          </p:txBody>
        </p:sp>
        <p:cxnSp>
          <p:nvCxnSpPr>
            <p:cNvPr id="60" name="Connecteur droit avec flèche 59"/>
            <p:cNvCxnSpPr>
              <a:stCxn id="57" idx="4"/>
              <a:endCxn id="58" idx="0"/>
            </p:cNvCxnSpPr>
            <p:nvPr/>
          </p:nvCxnSpPr>
          <p:spPr>
            <a:xfrm rot="5400000">
              <a:off x="947837" y="4496640"/>
              <a:ext cx="865116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necteur droit avec flèche 60"/>
            <p:cNvCxnSpPr>
              <a:stCxn id="57" idx="4"/>
              <a:endCxn id="59" idx="0"/>
            </p:cNvCxnSpPr>
            <p:nvPr/>
          </p:nvCxnSpPr>
          <p:spPr>
            <a:xfrm rot="16200000" flipH="1">
              <a:off x="1519341" y="4496640"/>
              <a:ext cx="865116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Ellipse 61"/>
            <p:cNvSpPr/>
            <p:nvPr/>
          </p:nvSpPr>
          <p:spPr>
            <a:xfrm>
              <a:off x="6072198" y="271462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sp>
          <p:nvSpPr>
            <p:cNvPr id="63" name="Ellipse 62"/>
            <p:cNvSpPr/>
            <p:nvPr/>
          </p:nvSpPr>
          <p:spPr>
            <a:xfrm>
              <a:off x="7215206" y="378619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R2</a:t>
              </a:r>
              <a:endParaRPr lang="fr-FR" dirty="0"/>
            </a:p>
          </p:txBody>
        </p:sp>
        <p:sp>
          <p:nvSpPr>
            <p:cNvPr id="64" name="Ellipse 63"/>
            <p:cNvSpPr/>
            <p:nvPr/>
          </p:nvSpPr>
          <p:spPr>
            <a:xfrm>
              <a:off x="6643702" y="521495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C</a:t>
              </a:r>
              <a:endParaRPr lang="fr-FR" dirty="0"/>
            </a:p>
          </p:txBody>
        </p:sp>
        <p:sp>
          <p:nvSpPr>
            <p:cNvPr id="65" name="Ellipse 64"/>
            <p:cNvSpPr/>
            <p:nvPr/>
          </p:nvSpPr>
          <p:spPr>
            <a:xfrm>
              <a:off x="7786710" y="521495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algn="ctr"/>
              <a:r>
                <a:rPr lang="fr-FR" dirty="0" smtClean="0"/>
                <a:t>D</a:t>
              </a:r>
              <a:endParaRPr lang="fr-FR" dirty="0"/>
            </a:p>
          </p:txBody>
        </p:sp>
        <p:cxnSp>
          <p:nvCxnSpPr>
            <p:cNvPr id="66" name="Connecteur droit avec flèche 65"/>
            <p:cNvCxnSpPr>
              <a:stCxn id="62" idx="5"/>
              <a:endCxn id="63" idx="1"/>
            </p:cNvCxnSpPr>
            <p:nvPr/>
          </p:nvCxnSpPr>
          <p:spPr>
            <a:xfrm rot="16200000" flipH="1">
              <a:off x="6569842" y="3146442"/>
              <a:ext cx="673014" cy="77157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necteur droit avec flèche 66"/>
            <p:cNvCxnSpPr>
              <a:stCxn id="63" idx="4"/>
              <a:endCxn id="64" idx="0"/>
            </p:cNvCxnSpPr>
            <p:nvPr/>
          </p:nvCxnSpPr>
          <p:spPr>
            <a:xfrm rot="5400000">
              <a:off x="6759543" y="4496640"/>
              <a:ext cx="865116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cteur droit avec flèche 67"/>
            <p:cNvCxnSpPr>
              <a:stCxn id="63" idx="4"/>
              <a:endCxn id="65" idx="0"/>
            </p:cNvCxnSpPr>
            <p:nvPr/>
          </p:nvCxnSpPr>
          <p:spPr>
            <a:xfrm rot="16200000" flipH="1">
              <a:off x="7331047" y="4496640"/>
              <a:ext cx="865116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Fonctionnalités d’un routeur spécifié dans l’entête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Analyse de l’entête</a:t>
            </a:r>
          </a:p>
          <a:p>
            <a:r>
              <a:rPr lang="fr-FR" dirty="0" smtClean="0"/>
              <a:t>Réacheminement des paquets</a:t>
            </a:r>
          </a:p>
          <a:p>
            <a:pPr lvl="1"/>
            <a:r>
              <a:rPr lang="fr-FR" dirty="0" smtClean="0"/>
              <a:t>Feuille isolée – destinataire</a:t>
            </a:r>
          </a:p>
          <a:p>
            <a:pPr lvl="1"/>
            <a:r>
              <a:rPr lang="fr-FR" dirty="0" smtClean="0"/>
              <a:t>Sous arbre</a:t>
            </a:r>
          </a:p>
          <a:p>
            <a:pPr lvl="1">
              <a:buNone/>
            </a:pPr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33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III – 3. Fonctionnalités des routeurs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Réacheminement des paquets</a:t>
            </a:r>
            <a:endParaRPr lang="fr-FR" dirty="0"/>
          </a:p>
        </p:txBody>
      </p:sp>
      <p:sp>
        <p:nvSpPr>
          <p:cNvPr id="52" name="Espace réservé du pied de page 5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1" name="Espace réservé du numéro de diapositive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34</a:t>
            </a:fld>
            <a:endParaRPr lang="fr-BE"/>
          </a:p>
        </p:txBody>
      </p:sp>
      <p:sp>
        <p:nvSpPr>
          <p:cNvPr id="53" name="ZoneTexte 52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III – 3. Fonctionnalités des routeurs</a:t>
            </a:r>
          </a:p>
        </p:txBody>
      </p:sp>
      <p:sp>
        <p:nvSpPr>
          <p:cNvPr id="54" name="Ellipse 53"/>
          <p:cNvSpPr/>
          <p:nvPr/>
        </p:nvSpPr>
        <p:spPr>
          <a:xfrm>
            <a:off x="571472" y="3750900"/>
            <a:ext cx="500487" cy="537026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S</a:t>
            </a:r>
            <a:endParaRPr lang="fr-FR" dirty="0"/>
          </a:p>
        </p:txBody>
      </p:sp>
      <p:sp>
        <p:nvSpPr>
          <p:cNvPr id="56" name="Ellipse 55"/>
          <p:cNvSpPr/>
          <p:nvPr/>
        </p:nvSpPr>
        <p:spPr>
          <a:xfrm>
            <a:off x="1932758" y="3750900"/>
            <a:ext cx="500487" cy="537026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R0</a:t>
            </a:r>
            <a:endParaRPr lang="fr-FR" dirty="0"/>
          </a:p>
        </p:txBody>
      </p:sp>
      <p:sp>
        <p:nvSpPr>
          <p:cNvPr id="57" name="Ellipse 56"/>
          <p:cNvSpPr/>
          <p:nvPr/>
        </p:nvSpPr>
        <p:spPr>
          <a:xfrm>
            <a:off x="2953723" y="2661871"/>
            <a:ext cx="500487" cy="537026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R1</a:t>
            </a:r>
            <a:endParaRPr lang="fr-FR" dirty="0"/>
          </a:p>
        </p:txBody>
      </p:sp>
      <p:sp>
        <p:nvSpPr>
          <p:cNvPr id="58" name="Ellipse 57"/>
          <p:cNvSpPr/>
          <p:nvPr/>
        </p:nvSpPr>
        <p:spPr>
          <a:xfrm>
            <a:off x="3021787" y="4703800"/>
            <a:ext cx="500487" cy="53702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R5</a:t>
            </a:r>
            <a:endParaRPr lang="fr-FR" dirty="0"/>
          </a:p>
        </p:txBody>
      </p:sp>
      <p:sp>
        <p:nvSpPr>
          <p:cNvPr id="59" name="Ellipse 58"/>
          <p:cNvSpPr/>
          <p:nvPr/>
        </p:nvSpPr>
        <p:spPr>
          <a:xfrm>
            <a:off x="4315009" y="2661871"/>
            <a:ext cx="500487" cy="537026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R2</a:t>
            </a:r>
            <a:endParaRPr lang="fr-FR" dirty="0"/>
          </a:p>
        </p:txBody>
      </p:sp>
      <p:sp>
        <p:nvSpPr>
          <p:cNvPr id="60" name="Ellipse 59"/>
          <p:cNvSpPr/>
          <p:nvPr/>
        </p:nvSpPr>
        <p:spPr>
          <a:xfrm>
            <a:off x="4451138" y="4703800"/>
            <a:ext cx="500487" cy="53702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R6</a:t>
            </a:r>
            <a:endParaRPr lang="fr-FR" dirty="0"/>
          </a:p>
        </p:txBody>
      </p:sp>
      <p:sp>
        <p:nvSpPr>
          <p:cNvPr id="61" name="Ellipse 60"/>
          <p:cNvSpPr/>
          <p:nvPr/>
        </p:nvSpPr>
        <p:spPr>
          <a:xfrm>
            <a:off x="6629196" y="3342514"/>
            <a:ext cx="500487" cy="537026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R4</a:t>
            </a:r>
            <a:endParaRPr lang="fr-FR" dirty="0"/>
          </a:p>
        </p:txBody>
      </p:sp>
      <p:sp>
        <p:nvSpPr>
          <p:cNvPr id="62" name="Ellipse 61"/>
          <p:cNvSpPr/>
          <p:nvPr/>
        </p:nvSpPr>
        <p:spPr>
          <a:xfrm>
            <a:off x="5608231" y="2661871"/>
            <a:ext cx="500487" cy="537026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R3</a:t>
            </a:r>
            <a:endParaRPr lang="fr-FR" dirty="0"/>
          </a:p>
        </p:txBody>
      </p:sp>
      <p:sp>
        <p:nvSpPr>
          <p:cNvPr id="63" name="Ellipse 62"/>
          <p:cNvSpPr/>
          <p:nvPr/>
        </p:nvSpPr>
        <p:spPr>
          <a:xfrm>
            <a:off x="3838559" y="3750900"/>
            <a:ext cx="500487" cy="537026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D2</a:t>
            </a:r>
            <a:endParaRPr lang="fr-FR" dirty="0"/>
          </a:p>
        </p:txBody>
      </p:sp>
      <p:sp>
        <p:nvSpPr>
          <p:cNvPr id="64" name="Ellipse 63"/>
          <p:cNvSpPr/>
          <p:nvPr/>
        </p:nvSpPr>
        <p:spPr>
          <a:xfrm>
            <a:off x="7786289" y="3342514"/>
            <a:ext cx="500487" cy="537026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D3</a:t>
            </a:r>
            <a:endParaRPr lang="fr-FR" dirty="0"/>
          </a:p>
        </p:txBody>
      </p:sp>
      <p:sp>
        <p:nvSpPr>
          <p:cNvPr id="65" name="Ellipse 64"/>
          <p:cNvSpPr/>
          <p:nvPr/>
        </p:nvSpPr>
        <p:spPr>
          <a:xfrm>
            <a:off x="5572132" y="5429264"/>
            <a:ext cx="500487" cy="53702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D5</a:t>
            </a:r>
            <a:endParaRPr lang="fr-FR" dirty="0"/>
          </a:p>
        </p:txBody>
      </p:sp>
      <p:sp>
        <p:nvSpPr>
          <p:cNvPr id="66" name="Ellipse 65"/>
          <p:cNvSpPr/>
          <p:nvPr/>
        </p:nvSpPr>
        <p:spPr>
          <a:xfrm>
            <a:off x="5500694" y="3929066"/>
            <a:ext cx="500487" cy="53702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D4</a:t>
            </a:r>
            <a:endParaRPr lang="fr-FR" dirty="0"/>
          </a:p>
        </p:txBody>
      </p:sp>
      <p:sp>
        <p:nvSpPr>
          <p:cNvPr id="67" name="Ellipse 66"/>
          <p:cNvSpPr/>
          <p:nvPr/>
        </p:nvSpPr>
        <p:spPr>
          <a:xfrm>
            <a:off x="6629196" y="1708971"/>
            <a:ext cx="500487" cy="537026"/>
          </a:xfrm>
          <a:prstGeom prst="ellips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algn="ctr"/>
            <a:r>
              <a:rPr lang="fr-FR" dirty="0" smtClean="0"/>
              <a:t>D1</a:t>
            </a:r>
            <a:endParaRPr lang="fr-FR" dirty="0"/>
          </a:p>
        </p:txBody>
      </p:sp>
      <p:cxnSp>
        <p:nvCxnSpPr>
          <p:cNvPr id="72" name="Connecteur droit avec flèche 71"/>
          <p:cNvCxnSpPr>
            <a:stCxn id="54" idx="6"/>
            <a:endCxn id="56" idx="2"/>
          </p:cNvCxnSpPr>
          <p:nvPr/>
        </p:nvCxnSpPr>
        <p:spPr>
          <a:xfrm>
            <a:off x="1071959" y="4019413"/>
            <a:ext cx="860799" cy="15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avec flèche 75"/>
          <p:cNvCxnSpPr>
            <a:stCxn id="56" idx="7"/>
            <a:endCxn id="57" idx="3"/>
          </p:cNvCxnSpPr>
          <p:nvPr/>
        </p:nvCxnSpPr>
        <p:spPr>
          <a:xfrm rot="5400000" flipH="1" flipV="1">
            <a:off x="2338837" y="3141364"/>
            <a:ext cx="709295" cy="6670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>
            <a:stCxn id="56" idx="5"/>
            <a:endCxn id="58" idx="2"/>
          </p:cNvCxnSpPr>
          <p:nvPr/>
        </p:nvCxnSpPr>
        <p:spPr>
          <a:xfrm rot="16200000" flipH="1">
            <a:off x="2309352" y="4259878"/>
            <a:ext cx="763033" cy="6618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>
            <a:stCxn id="56" idx="6"/>
            <a:endCxn id="63" idx="2"/>
          </p:cNvCxnSpPr>
          <p:nvPr/>
        </p:nvCxnSpPr>
        <p:spPr>
          <a:xfrm>
            <a:off x="2433245" y="4019413"/>
            <a:ext cx="1405314" cy="15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avec flèche 78"/>
          <p:cNvCxnSpPr>
            <a:stCxn id="57" idx="6"/>
            <a:endCxn id="59" idx="2"/>
          </p:cNvCxnSpPr>
          <p:nvPr/>
        </p:nvCxnSpPr>
        <p:spPr>
          <a:xfrm>
            <a:off x="3454210" y="2930384"/>
            <a:ext cx="860799" cy="15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avec flèche 79"/>
          <p:cNvCxnSpPr>
            <a:stCxn id="59" idx="6"/>
            <a:endCxn id="62" idx="2"/>
          </p:cNvCxnSpPr>
          <p:nvPr/>
        </p:nvCxnSpPr>
        <p:spPr>
          <a:xfrm>
            <a:off x="4815496" y="2930384"/>
            <a:ext cx="792735" cy="15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avec flèche 80"/>
          <p:cNvCxnSpPr>
            <a:stCxn id="62" idx="7"/>
            <a:endCxn id="67" idx="3"/>
          </p:cNvCxnSpPr>
          <p:nvPr/>
        </p:nvCxnSpPr>
        <p:spPr>
          <a:xfrm rot="5400000" flipH="1" flipV="1">
            <a:off x="6082374" y="2120400"/>
            <a:ext cx="573166" cy="6670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avec flèche 81"/>
          <p:cNvCxnSpPr>
            <a:stCxn id="62" idx="5"/>
            <a:endCxn id="61" idx="2"/>
          </p:cNvCxnSpPr>
          <p:nvPr/>
        </p:nvCxnSpPr>
        <p:spPr>
          <a:xfrm rot="16200000" flipH="1">
            <a:off x="6086921" y="3068753"/>
            <a:ext cx="490776" cy="59377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avec flèche 82"/>
          <p:cNvCxnSpPr>
            <a:stCxn id="61" idx="6"/>
            <a:endCxn id="64" idx="2"/>
          </p:cNvCxnSpPr>
          <p:nvPr/>
        </p:nvCxnSpPr>
        <p:spPr>
          <a:xfrm>
            <a:off x="7129683" y="3611027"/>
            <a:ext cx="656607" cy="15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avec flèche 83"/>
          <p:cNvCxnSpPr>
            <a:stCxn id="58" idx="6"/>
            <a:endCxn id="60" idx="2"/>
          </p:cNvCxnSpPr>
          <p:nvPr/>
        </p:nvCxnSpPr>
        <p:spPr>
          <a:xfrm>
            <a:off x="3522274" y="4972313"/>
            <a:ext cx="928864" cy="15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avec flèche 84"/>
          <p:cNvCxnSpPr>
            <a:stCxn id="60" idx="7"/>
            <a:endCxn id="66" idx="3"/>
          </p:cNvCxnSpPr>
          <p:nvPr/>
        </p:nvCxnSpPr>
        <p:spPr>
          <a:xfrm rot="5400000" flipH="1" flipV="1">
            <a:off x="5028659" y="4237117"/>
            <a:ext cx="395000" cy="69565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avec flèche 85"/>
          <p:cNvCxnSpPr>
            <a:stCxn id="60" idx="5"/>
            <a:endCxn id="65" idx="1"/>
          </p:cNvCxnSpPr>
          <p:nvPr/>
        </p:nvCxnSpPr>
        <p:spPr>
          <a:xfrm rot="16200000" flipH="1">
            <a:off x="5089013" y="4951496"/>
            <a:ext cx="345730" cy="7670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Destination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Analyse de l’entête</a:t>
            </a:r>
          </a:p>
          <a:p>
            <a:r>
              <a:rPr lang="fr-FR" dirty="0" smtClean="0"/>
              <a:t>Réassemblage des fragments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35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III – 3. Fonctionnalités des routeurs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ping6tbx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36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III – 4. Une application : ping6tbx</a:t>
            </a: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Application de test simple</a:t>
            </a:r>
          </a:p>
          <a:p>
            <a:pPr lvl="1"/>
            <a:r>
              <a:rPr lang="fr-FR" dirty="0" smtClean="0"/>
              <a:t>Utilisation de l’API</a:t>
            </a:r>
          </a:p>
          <a:p>
            <a:pPr lvl="1"/>
            <a:r>
              <a:rPr lang="fr-FR" dirty="0" smtClean="0"/>
              <a:t>Envoi d’un message à un groupe</a:t>
            </a:r>
          </a:p>
          <a:p>
            <a:pPr lvl="1"/>
            <a:r>
              <a:rPr lang="fr-FR" dirty="0" smtClean="0"/>
              <a:t>Pas de contrôle de réception</a:t>
            </a:r>
          </a:p>
          <a:p>
            <a:pPr lvl="2"/>
            <a:r>
              <a:rPr lang="fr-FR" dirty="0" smtClean="0"/>
              <a:t>Effectuée manuellement</a:t>
            </a:r>
          </a:p>
          <a:p>
            <a:pPr lvl="1"/>
            <a:r>
              <a:rPr lang="fr-FR" dirty="0" smtClean="0"/>
              <a:t>Ne doit pas </a:t>
            </a:r>
            <a:r>
              <a:rPr lang="fr-FR" dirty="0" err="1" smtClean="0"/>
              <a:t>bugger</a:t>
            </a:r>
            <a:r>
              <a:rPr lang="fr-FR" dirty="0" smtClean="0"/>
              <a:t>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85000" lnSpcReduction="2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fr-FR" dirty="0" smtClean="0"/>
              <a:t>Etude de domaine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Présentation du projet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Etude des réseaux</a:t>
            </a:r>
          </a:p>
          <a:p>
            <a:pPr marL="514350" indent="-514350">
              <a:buFont typeface="+mj-lt"/>
              <a:buAutoNum type="romanUcPeriod"/>
            </a:pPr>
            <a:r>
              <a:rPr lang="fr-FR" dirty="0" smtClean="0"/>
              <a:t>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Généralités de 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Structure de 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Le code de Xcast</a:t>
            </a:r>
          </a:p>
          <a:p>
            <a:pPr marL="514350" indent="-514350">
              <a:buFont typeface="+mj-lt"/>
              <a:buAutoNum type="romanUcPeriod"/>
            </a:pPr>
            <a:r>
              <a:rPr lang="fr-FR" dirty="0" smtClean="0"/>
              <a:t>TBXcast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Présentation de TBXcast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Fonctionnalités de la source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Fonctionnalités des routeurs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Une application : ping6tbx</a:t>
            </a:r>
          </a:p>
          <a:p>
            <a:pPr marL="514350" indent="-514350">
              <a:buFont typeface="+mj-lt"/>
              <a:buAutoNum type="romanUcPeriod"/>
            </a:pPr>
            <a:r>
              <a:rPr lang="fr-FR" sz="3900" b="1" dirty="0" smtClean="0">
                <a:solidFill>
                  <a:schemeClr val="accent1">
                    <a:lumMod val="75000"/>
                  </a:schemeClr>
                </a:solidFill>
              </a:rPr>
              <a:t>Présentation de la plateforme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 smtClean="0"/>
              <a:t>TBXcast 2008-2009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37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fr-FR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 de la plateforme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Projet délicat à implémenter</a:t>
            </a:r>
          </a:p>
          <a:p>
            <a:pPr lvl="1">
              <a:buFont typeface="Symbol"/>
              <a:buChar char="Þ"/>
            </a:pPr>
            <a:r>
              <a:rPr lang="fr-FR" dirty="0" smtClean="0"/>
              <a:t> Développement en spirale</a:t>
            </a:r>
          </a:p>
          <a:p>
            <a:pPr lvl="1">
              <a:buFont typeface="Symbol"/>
              <a:buChar char="Þ"/>
            </a:pPr>
            <a:r>
              <a:rPr lang="fr-FR" dirty="0" smtClean="0"/>
              <a:t> Nécessité de tests constants</a:t>
            </a:r>
          </a:p>
          <a:p>
            <a:pPr lvl="1">
              <a:buFont typeface="Symbol"/>
              <a:buChar char="Þ"/>
            </a:pPr>
            <a:endParaRPr lang="fr-FR" dirty="0" smtClean="0"/>
          </a:p>
          <a:p>
            <a:r>
              <a:rPr lang="fr-FR" dirty="0" smtClean="0"/>
              <a:t>Projet réseau et système</a:t>
            </a:r>
          </a:p>
          <a:p>
            <a:pPr lvl="1">
              <a:buFont typeface="Symbol"/>
              <a:buChar char="Þ"/>
            </a:pPr>
            <a:r>
              <a:rPr lang="fr-FR" dirty="0" smtClean="0"/>
              <a:t> Impossible de faire des tests unitaires</a:t>
            </a:r>
          </a:p>
          <a:p>
            <a:pPr lvl="1">
              <a:buFont typeface="Symbol"/>
              <a:buChar char="Þ"/>
            </a:pPr>
            <a:r>
              <a:rPr lang="fr-FR" dirty="0" smtClean="0"/>
              <a:t> Nécessité d’une plateforme de test</a:t>
            </a:r>
          </a:p>
          <a:p>
            <a:pPr lvl="1">
              <a:buFont typeface="Symbol"/>
              <a:buChar char="Þ"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38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IV – Présentation de la plateforme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 de la plateforme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Possède tout le matériel pour un réseau de test complet</a:t>
            </a:r>
          </a:p>
          <a:p>
            <a:pPr lvl="1"/>
            <a:r>
              <a:rPr lang="fr-FR" dirty="0" smtClean="0"/>
              <a:t>Machines avec plusieurs interfaces réseau</a:t>
            </a:r>
          </a:p>
          <a:p>
            <a:pPr lvl="1"/>
            <a:r>
              <a:rPr lang="fr-FR" dirty="0" smtClean="0"/>
              <a:t>Switch configurable</a:t>
            </a:r>
          </a:p>
          <a:p>
            <a:r>
              <a:rPr lang="fr-FR" dirty="0" smtClean="0"/>
              <a:t>Possibilité de gérer de nombreuses topologies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39</a:t>
            </a:fld>
            <a:endParaRPr lang="fr-BE"/>
          </a:p>
        </p:txBody>
      </p:sp>
      <p:sp>
        <p:nvSpPr>
          <p:cNvPr id="9" name="ZoneTexte 8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IV – Présentation de la plateforme</a:t>
            </a:r>
          </a:p>
        </p:txBody>
      </p:sp>
      <p:grpSp>
        <p:nvGrpSpPr>
          <p:cNvPr id="38" name="Groupe 37"/>
          <p:cNvGrpSpPr/>
          <p:nvPr/>
        </p:nvGrpSpPr>
        <p:grpSpPr>
          <a:xfrm>
            <a:off x="714348" y="4214818"/>
            <a:ext cx="3143272" cy="2133517"/>
            <a:chOff x="1714480" y="714356"/>
            <a:chExt cx="4182476" cy="2838884"/>
          </a:xfrm>
        </p:grpSpPr>
        <p:sp>
          <p:nvSpPr>
            <p:cNvPr id="10" name="Ellipse 9"/>
            <p:cNvSpPr/>
            <p:nvPr/>
          </p:nvSpPr>
          <p:spPr>
            <a:xfrm>
              <a:off x="1714480" y="714356"/>
              <a:ext cx="500066" cy="50006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6</a:t>
              </a:r>
              <a:endParaRPr lang="fr-FR" dirty="0"/>
            </a:p>
          </p:txBody>
        </p:sp>
        <p:sp>
          <p:nvSpPr>
            <p:cNvPr id="11" name="Ellipse 10"/>
            <p:cNvSpPr/>
            <p:nvPr/>
          </p:nvSpPr>
          <p:spPr>
            <a:xfrm>
              <a:off x="5322099" y="1785926"/>
              <a:ext cx="500066" cy="50006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4</a:t>
              </a:r>
              <a:endParaRPr lang="fr-FR" dirty="0"/>
            </a:p>
          </p:txBody>
        </p:sp>
        <p:sp>
          <p:nvSpPr>
            <p:cNvPr id="12" name="Ellipse 11"/>
            <p:cNvSpPr/>
            <p:nvPr/>
          </p:nvSpPr>
          <p:spPr>
            <a:xfrm>
              <a:off x="4000496" y="1785926"/>
              <a:ext cx="500066" cy="50006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2</a:t>
              </a:r>
              <a:endParaRPr lang="fr-FR" dirty="0"/>
            </a:p>
          </p:txBody>
        </p:sp>
        <p:sp>
          <p:nvSpPr>
            <p:cNvPr id="13" name="Ellipse 12"/>
            <p:cNvSpPr/>
            <p:nvPr/>
          </p:nvSpPr>
          <p:spPr>
            <a:xfrm>
              <a:off x="3286116" y="3000372"/>
              <a:ext cx="500066" cy="50006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3</a:t>
              </a:r>
              <a:endParaRPr lang="fr-FR" dirty="0"/>
            </a:p>
          </p:txBody>
        </p:sp>
        <p:sp>
          <p:nvSpPr>
            <p:cNvPr id="14" name="Ellipse 13"/>
            <p:cNvSpPr/>
            <p:nvPr/>
          </p:nvSpPr>
          <p:spPr>
            <a:xfrm>
              <a:off x="5322099" y="3000372"/>
              <a:ext cx="500066" cy="50006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7</a:t>
              </a:r>
              <a:endParaRPr lang="fr-FR" dirty="0"/>
            </a:p>
          </p:txBody>
        </p:sp>
        <p:sp>
          <p:nvSpPr>
            <p:cNvPr id="15" name="Ellipse 14"/>
            <p:cNvSpPr/>
            <p:nvPr/>
          </p:nvSpPr>
          <p:spPr>
            <a:xfrm>
              <a:off x="1714480" y="3000372"/>
              <a:ext cx="500066" cy="50006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5</a:t>
              </a:r>
              <a:endParaRPr lang="fr-FR" dirty="0"/>
            </a:p>
          </p:txBody>
        </p:sp>
        <p:sp>
          <p:nvSpPr>
            <p:cNvPr id="16" name="Ellipse 15"/>
            <p:cNvSpPr/>
            <p:nvPr/>
          </p:nvSpPr>
          <p:spPr>
            <a:xfrm>
              <a:off x="2500298" y="1785926"/>
              <a:ext cx="500066" cy="50006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1</a:t>
              </a:r>
              <a:endParaRPr lang="fr-FR" dirty="0"/>
            </a:p>
          </p:txBody>
        </p:sp>
        <p:cxnSp>
          <p:nvCxnSpPr>
            <p:cNvPr id="17" name="Connecteur droit 16"/>
            <p:cNvCxnSpPr>
              <a:stCxn id="10" idx="5"/>
              <a:endCxn id="16" idx="1"/>
            </p:cNvCxnSpPr>
            <p:nvPr/>
          </p:nvCxnSpPr>
          <p:spPr>
            <a:xfrm rot="16200000" flipH="1">
              <a:off x="1998437" y="1284065"/>
              <a:ext cx="717970" cy="4322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>
              <a:stCxn id="15" idx="6"/>
              <a:endCxn id="13" idx="2"/>
            </p:cNvCxnSpPr>
            <p:nvPr/>
          </p:nvCxnSpPr>
          <p:spPr>
            <a:xfrm>
              <a:off x="2214546" y="3250405"/>
              <a:ext cx="107157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>
              <a:stCxn id="16" idx="6"/>
              <a:endCxn id="12" idx="2"/>
            </p:cNvCxnSpPr>
            <p:nvPr/>
          </p:nvCxnSpPr>
          <p:spPr>
            <a:xfrm>
              <a:off x="3000364" y="2035959"/>
              <a:ext cx="100013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>
              <a:stCxn id="12" idx="6"/>
              <a:endCxn id="11" idx="2"/>
            </p:cNvCxnSpPr>
            <p:nvPr/>
          </p:nvCxnSpPr>
          <p:spPr>
            <a:xfrm>
              <a:off x="4500562" y="2035959"/>
              <a:ext cx="821537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>
              <a:stCxn id="12" idx="4"/>
              <a:endCxn id="13" idx="0"/>
            </p:cNvCxnSpPr>
            <p:nvPr/>
          </p:nvCxnSpPr>
          <p:spPr>
            <a:xfrm rot="5400000">
              <a:off x="3536149" y="2285992"/>
              <a:ext cx="714380" cy="7143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>
              <a:stCxn id="11" idx="4"/>
              <a:endCxn id="14" idx="0"/>
            </p:cNvCxnSpPr>
            <p:nvPr/>
          </p:nvCxnSpPr>
          <p:spPr>
            <a:xfrm rot="5400000">
              <a:off x="5214942" y="2643182"/>
              <a:ext cx="71438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ZoneTexte 22"/>
            <p:cNvSpPr txBox="1"/>
            <p:nvPr/>
          </p:nvSpPr>
          <p:spPr>
            <a:xfrm>
              <a:off x="4929190" y="2000240"/>
              <a:ext cx="386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4a</a:t>
              </a:r>
              <a:endParaRPr lang="fr-FR" sz="1600" dirty="0"/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2428860" y="1500174"/>
              <a:ext cx="386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1a</a:t>
              </a:r>
              <a:endParaRPr lang="fr-FR" sz="1600" dirty="0"/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3000364" y="200024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1b</a:t>
              </a:r>
              <a:endParaRPr lang="fr-FR" sz="1600" dirty="0"/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2928926" y="3214686"/>
              <a:ext cx="3754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3c</a:t>
              </a:r>
              <a:endParaRPr lang="fr-FR" sz="1600" dirty="0"/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2214546" y="2928934"/>
              <a:ext cx="386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5a</a:t>
              </a:r>
              <a:endParaRPr lang="fr-FR" sz="1600" dirty="0"/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3643306" y="1785926"/>
              <a:ext cx="386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2a</a:t>
              </a:r>
              <a:endParaRPr lang="fr-FR" sz="1600" dirty="0"/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4429124" y="1714488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2b</a:t>
              </a:r>
              <a:endParaRPr lang="fr-FR" sz="1600" dirty="0"/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3786182" y="2214554"/>
              <a:ext cx="3754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2c</a:t>
              </a:r>
              <a:endParaRPr lang="fr-FR" sz="1600" dirty="0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3000364" y="2714620"/>
              <a:ext cx="386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3a</a:t>
              </a:r>
              <a:endParaRPr lang="fr-FR" sz="1600" dirty="0"/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3714744" y="271462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3b</a:t>
              </a:r>
              <a:endParaRPr lang="fr-FR" sz="1600" dirty="0"/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5286380" y="2714620"/>
              <a:ext cx="386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7a</a:t>
              </a:r>
              <a:endParaRPr lang="fr-FR" sz="1600" dirty="0"/>
            </a:p>
          </p:txBody>
        </p:sp>
        <p:cxnSp>
          <p:nvCxnSpPr>
            <p:cNvPr id="34" name="Connecteur droit 33"/>
            <p:cNvCxnSpPr>
              <a:stCxn id="16" idx="4"/>
              <a:endCxn id="13" idx="0"/>
            </p:cNvCxnSpPr>
            <p:nvPr/>
          </p:nvCxnSpPr>
          <p:spPr>
            <a:xfrm rot="16200000" flipH="1">
              <a:off x="2786050" y="2250273"/>
              <a:ext cx="714380" cy="7858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ZoneTexte 34"/>
            <p:cNvSpPr txBox="1"/>
            <p:nvPr/>
          </p:nvSpPr>
          <p:spPr>
            <a:xfrm>
              <a:off x="5500694" y="2214554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4b</a:t>
              </a:r>
              <a:endParaRPr lang="fr-FR" sz="1600" dirty="0"/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1928794" y="1214422"/>
              <a:ext cx="386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6a</a:t>
              </a:r>
              <a:endParaRPr lang="fr-FR" sz="1600" dirty="0"/>
            </a:p>
          </p:txBody>
        </p:sp>
        <p:sp>
          <p:nvSpPr>
            <p:cNvPr id="37" name="ZoneTexte 36"/>
            <p:cNvSpPr txBox="1"/>
            <p:nvPr/>
          </p:nvSpPr>
          <p:spPr>
            <a:xfrm>
              <a:off x="2500298" y="2285992"/>
              <a:ext cx="3754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1c</a:t>
              </a:r>
              <a:endParaRPr lang="fr-FR" sz="1600" dirty="0"/>
            </a:p>
          </p:txBody>
        </p:sp>
      </p:grpSp>
      <p:grpSp>
        <p:nvGrpSpPr>
          <p:cNvPr id="63" name="Groupe 62"/>
          <p:cNvGrpSpPr/>
          <p:nvPr/>
        </p:nvGrpSpPr>
        <p:grpSpPr>
          <a:xfrm>
            <a:off x="4643438" y="4286256"/>
            <a:ext cx="4286280" cy="2101858"/>
            <a:chOff x="1643042" y="714356"/>
            <a:chExt cx="5643602" cy="2767446"/>
          </a:xfrm>
        </p:grpSpPr>
        <p:sp>
          <p:nvSpPr>
            <p:cNvPr id="39" name="Ellipse 38"/>
            <p:cNvSpPr/>
            <p:nvPr/>
          </p:nvSpPr>
          <p:spPr>
            <a:xfrm>
              <a:off x="1643042" y="714356"/>
              <a:ext cx="500066" cy="50006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4</a:t>
              </a:r>
              <a:endParaRPr lang="fr-FR" dirty="0"/>
            </a:p>
          </p:txBody>
        </p:sp>
        <p:sp>
          <p:nvSpPr>
            <p:cNvPr id="40" name="Ellipse 39"/>
            <p:cNvSpPr/>
            <p:nvPr/>
          </p:nvSpPr>
          <p:spPr>
            <a:xfrm>
              <a:off x="5072066" y="714356"/>
              <a:ext cx="500066" cy="50006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6</a:t>
              </a:r>
              <a:endParaRPr lang="fr-FR" dirty="0"/>
            </a:p>
          </p:txBody>
        </p:sp>
        <p:sp>
          <p:nvSpPr>
            <p:cNvPr id="41" name="Ellipse 40"/>
            <p:cNvSpPr/>
            <p:nvPr/>
          </p:nvSpPr>
          <p:spPr>
            <a:xfrm>
              <a:off x="4000496" y="1785926"/>
              <a:ext cx="500066" cy="50006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2</a:t>
              </a:r>
              <a:endParaRPr lang="fr-FR" dirty="0"/>
            </a:p>
          </p:txBody>
        </p:sp>
        <p:sp>
          <p:nvSpPr>
            <p:cNvPr id="42" name="Ellipse 41"/>
            <p:cNvSpPr/>
            <p:nvPr/>
          </p:nvSpPr>
          <p:spPr>
            <a:xfrm>
              <a:off x="5072066" y="2928934"/>
              <a:ext cx="500066" cy="50006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3</a:t>
              </a:r>
              <a:endParaRPr lang="fr-FR" dirty="0"/>
            </a:p>
          </p:txBody>
        </p:sp>
        <p:sp>
          <p:nvSpPr>
            <p:cNvPr id="43" name="Ellipse 42"/>
            <p:cNvSpPr/>
            <p:nvPr/>
          </p:nvSpPr>
          <p:spPr>
            <a:xfrm>
              <a:off x="6786578" y="2928934"/>
              <a:ext cx="500066" cy="50006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7</a:t>
              </a:r>
              <a:endParaRPr lang="fr-FR" dirty="0"/>
            </a:p>
          </p:txBody>
        </p:sp>
        <p:sp>
          <p:nvSpPr>
            <p:cNvPr id="44" name="Ellipse 43"/>
            <p:cNvSpPr/>
            <p:nvPr/>
          </p:nvSpPr>
          <p:spPr>
            <a:xfrm>
              <a:off x="1643042" y="2928934"/>
              <a:ext cx="500066" cy="50006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5</a:t>
              </a:r>
              <a:endParaRPr lang="fr-FR" dirty="0"/>
            </a:p>
          </p:txBody>
        </p:sp>
        <p:sp>
          <p:nvSpPr>
            <p:cNvPr id="45" name="Ellipse 44"/>
            <p:cNvSpPr/>
            <p:nvPr/>
          </p:nvSpPr>
          <p:spPr>
            <a:xfrm>
              <a:off x="2500298" y="1785926"/>
              <a:ext cx="500066" cy="50006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1</a:t>
              </a:r>
              <a:endParaRPr lang="fr-FR" dirty="0"/>
            </a:p>
          </p:txBody>
        </p:sp>
        <p:cxnSp>
          <p:nvCxnSpPr>
            <p:cNvPr id="46" name="Connecteur droit 45"/>
            <p:cNvCxnSpPr>
              <a:stCxn id="39" idx="5"/>
              <a:endCxn id="45" idx="1"/>
            </p:cNvCxnSpPr>
            <p:nvPr/>
          </p:nvCxnSpPr>
          <p:spPr>
            <a:xfrm rot="16200000" flipH="1">
              <a:off x="1962718" y="1248346"/>
              <a:ext cx="717970" cy="5036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/>
            <p:cNvCxnSpPr>
              <a:stCxn id="44" idx="7"/>
              <a:endCxn id="45" idx="3"/>
            </p:cNvCxnSpPr>
            <p:nvPr/>
          </p:nvCxnSpPr>
          <p:spPr>
            <a:xfrm rot="5400000" flipH="1" flipV="1">
              <a:off x="1926999" y="2355635"/>
              <a:ext cx="789408" cy="5036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47"/>
            <p:cNvCxnSpPr>
              <a:stCxn id="45" idx="6"/>
              <a:endCxn id="41" idx="2"/>
            </p:cNvCxnSpPr>
            <p:nvPr/>
          </p:nvCxnSpPr>
          <p:spPr>
            <a:xfrm>
              <a:off x="3000364" y="2035959"/>
              <a:ext cx="100013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/>
            <p:cNvCxnSpPr>
              <a:stCxn id="41" idx="7"/>
              <a:endCxn id="40" idx="3"/>
            </p:cNvCxnSpPr>
            <p:nvPr/>
          </p:nvCxnSpPr>
          <p:spPr>
            <a:xfrm rot="5400000" flipH="1" flipV="1">
              <a:off x="4427329" y="1141189"/>
              <a:ext cx="717970" cy="7179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49"/>
            <p:cNvCxnSpPr>
              <a:stCxn id="41" idx="5"/>
              <a:endCxn id="42" idx="1"/>
            </p:cNvCxnSpPr>
            <p:nvPr/>
          </p:nvCxnSpPr>
          <p:spPr>
            <a:xfrm rot="16200000" flipH="1">
              <a:off x="4391610" y="2248478"/>
              <a:ext cx="789408" cy="7179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necteur droit 50"/>
            <p:cNvCxnSpPr>
              <a:stCxn id="42" idx="6"/>
              <a:endCxn id="43" idx="2"/>
            </p:cNvCxnSpPr>
            <p:nvPr/>
          </p:nvCxnSpPr>
          <p:spPr>
            <a:xfrm>
              <a:off x="5572132" y="3178967"/>
              <a:ext cx="121444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ZoneTexte 51"/>
            <p:cNvSpPr txBox="1"/>
            <p:nvPr/>
          </p:nvSpPr>
          <p:spPr>
            <a:xfrm>
              <a:off x="1857356" y="1142984"/>
              <a:ext cx="386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4a</a:t>
              </a:r>
              <a:endParaRPr lang="fr-FR" sz="1600" dirty="0"/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2428860" y="1500174"/>
              <a:ext cx="386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1a</a:t>
              </a:r>
              <a:endParaRPr lang="fr-FR" sz="1600" dirty="0"/>
            </a:p>
          </p:txBody>
        </p:sp>
        <p:sp>
          <p:nvSpPr>
            <p:cNvPr id="54" name="ZoneTexte 53"/>
            <p:cNvSpPr txBox="1"/>
            <p:nvPr/>
          </p:nvSpPr>
          <p:spPr>
            <a:xfrm>
              <a:off x="3000364" y="2000240"/>
              <a:ext cx="3754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1c</a:t>
              </a:r>
              <a:endParaRPr lang="fr-FR" sz="1600" dirty="0"/>
            </a:p>
          </p:txBody>
        </p:sp>
        <p:sp>
          <p:nvSpPr>
            <p:cNvPr id="55" name="ZoneTexte 54"/>
            <p:cNvSpPr txBox="1"/>
            <p:nvPr/>
          </p:nvSpPr>
          <p:spPr>
            <a:xfrm>
              <a:off x="2143108" y="2143116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1b</a:t>
              </a:r>
              <a:endParaRPr lang="fr-FR" sz="1600" dirty="0"/>
            </a:p>
          </p:txBody>
        </p:sp>
        <p:sp>
          <p:nvSpPr>
            <p:cNvPr id="56" name="ZoneTexte 55"/>
            <p:cNvSpPr txBox="1"/>
            <p:nvPr/>
          </p:nvSpPr>
          <p:spPr>
            <a:xfrm>
              <a:off x="2071670" y="2786058"/>
              <a:ext cx="386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5a</a:t>
              </a:r>
              <a:endParaRPr lang="fr-FR" sz="1600" dirty="0"/>
            </a:p>
          </p:txBody>
        </p:sp>
        <p:sp>
          <p:nvSpPr>
            <p:cNvPr id="57" name="ZoneTexte 56"/>
            <p:cNvSpPr txBox="1"/>
            <p:nvPr/>
          </p:nvSpPr>
          <p:spPr>
            <a:xfrm>
              <a:off x="3643306" y="1785926"/>
              <a:ext cx="386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2a</a:t>
              </a:r>
              <a:endParaRPr lang="fr-FR" sz="1600" dirty="0"/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4429124" y="1714488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2b</a:t>
              </a:r>
              <a:endParaRPr lang="fr-FR" sz="1600" dirty="0"/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4214810" y="2214554"/>
              <a:ext cx="3754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2c</a:t>
              </a:r>
              <a:endParaRPr lang="fr-FR" sz="1600" dirty="0"/>
            </a:p>
          </p:txBody>
        </p:sp>
        <p:sp>
          <p:nvSpPr>
            <p:cNvPr id="60" name="ZoneTexte 59"/>
            <p:cNvSpPr txBox="1"/>
            <p:nvPr/>
          </p:nvSpPr>
          <p:spPr>
            <a:xfrm>
              <a:off x="5000628" y="2643182"/>
              <a:ext cx="386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3a</a:t>
              </a:r>
              <a:endParaRPr lang="fr-FR" sz="1600" dirty="0"/>
            </a:p>
          </p:txBody>
        </p:sp>
        <p:sp>
          <p:nvSpPr>
            <p:cNvPr id="61" name="ZoneTexte 60"/>
            <p:cNvSpPr txBox="1"/>
            <p:nvPr/>
          </p:nvSpPr>
          <p:spPr>
            <a:xfrm>
              <a:off x="5572132" y="3143248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3b</a:t>
              </a:r>
              <a:endParaRPr lang="fr-FR" sz="1600" dirty="0"/>
            </a:p>
          </p:txBody>
        </p:sp>
        <p:sp>
          <p:nvSpPr>
            <p:cNvPr id="62" name="ZoneTexte 61"/>
            <p:cNvSpPr txBox="1"/>
            <p:nvPr/>
          </p:nvSpPr>
          <p:spPr>
            <a:xfrm>
              <a:off x="6429388" y="2928934"/>
              <a:ext cx="3866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7a</a:t>
              </a:r>
              <a:endParaRPr lang="fr-FR" sz="1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 smtClean="0"/>
              <a:t>Un projet basé sur de l’existant</a:t>
            </a:r>
            <a:endParaRPr lang="fr-FR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17538" y="1627188"/>
            <a:ext cx="7929562" cy="4491037"/>
          </a:xfrm>
        </p:spPr>
        <p:txBody>
          <a:bodyPr>
            <a:normAutofit/>
          </a:bodyPr>
          <a:lstStyle/>
          <a:p>
            <a:r>
              <a:rPr lang="fr-FR" sz="2800" dirty="0" smtClean="0"/>
              <a:t>TBXcast est basé sur un protocole existant : Xcast</a:t>
            </a:r>
          </a:p>
          <a:p>
            <a:r>
              <a:rPr lang="fr-FR" sz="2800" dirty="0" smtClean="0"/>
              <a:t>Difficulté du code existant</a:t>
            </a:r>
            <a:endParaRPr lang="fr-FR" sz="2800" dirty="0"/>
          </a:p>
          <a:p>
            <a:pPr lvl="1"/>
            <a:r>
              <a:rPr lang="fr-FR" sz="2400" dirty="0"/>
              <a:t>E</a:t>
            </a:r>
            <a:r>
              <a:rPr lang="fr-FR" sz="2400" dirty="0" smtClean="0"/>
              <a:t>crit </a:t>
            </a:r>
            <a:r>
              <a:rPr lang="fr-FR" sz="2400" dirty="0"/>
              <a:t>en C </a:t>
            </a:r>
            <a:r>
              <a:rPr lang="fr-FR" sz="2400" dirty="0" smtClean="0"/>
              <a:t>non-ANSI</a:t>
            </a:r>
            <a:endParaRPr lang="fr-FR" sz="2400" dirty="0"/>
          </a:p>
          <a:p>
            <a:pPr lvl="1"/>
            <a:r>
              <a:rPr lang="fr-FR" sz="2400" dirty="0" smtClean="0"/>
              <a:t>Code source très peu documenté</a:t>
            </a:r>
            <a:endParaRPr lang="fr-FR" sz="2400" dirty="0"/>
          </a:p>
          <a:p>
            <a:r>
              <a:rPr lang="fr-FR" sz="2800" dirty="0" smtClean="0"/>
              <a:t>Nécessité d’une étude fine des fonctionnalités de Xcast et NetBSD</a:t>
            </a:r>
            <a:endParaRPr lang="fr-FR" sz="2800" dirty="0"/>
          </a:p>
          <a:p>
            <a:endParaRPr lang="fr-FR" sz="2800" dirty="0"/>
          </a:p>
          <a:p>
            <a:endParaRPr lang="fr-FR" sz="2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</a:t>
            </a:fld>
            <a:endParaRPr lang="fr-BE"/>
          </a:p>
        </p:txBody>
      </p:sp>
      <p:sp>
        <p:nvSpPr>
          <p:cNvPr id="7" name="ZoneTexte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 – 1. Présentation du projet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Evolution de la plateforme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Départ sur machines hétérogènes et obsolètes</a:t>
            </a:r>
          </a:p>
          <a:p>
            <a:pPr lvl="1">
              <a:buFont typeface="Symbol"/>
              <a:buChar char="Þ"/>
            </a:pPr>
            <a:r>
              <a:rPr lang="fr-FR" dirty="0" smtClean="0"/>
              <a:t> Migration vers un parc plus récent</a:t>
            </a:r>
          </a:p>
          <a:p>
            <a:r>
              <a:rPr lang="fr-FR" dirty="0" smtClean="0"/>
              <a:t>Machines sous NetBSD 3.1</a:t>
            </a:r>
          </a:p>
          <a:p>
            <a:pPr lvl="1">
              <a:buFont typeface="Symbol"/>
              <a:buChar char="Þ"/>
            </a:pPr>
            <a:r>
              <a:rPr lang="fr-FR" dirty="0" smtClean="0"/>
              <a:t> Mise à jour vers NetBSD 4.0</a:t>
            </a:r>
          </a:p>
          <a:p>
            <a:r>
              <a:rPr lang="fr-FR" dirty="0" smtClean="0"/>
              <a:t>Validation : test complet de Xcast</a:t>
            </a:r>
          </a:p>
          <a:p>
            <a:pPr lvl="1">
              <a:buFont typeface="Symbol"/>
              <a:buChar char="Þ"/>
            </a:pPr>
            <a:r>
              <a:rPr lang="fr-FR" dirty="0" smtClean="0"/>
              <a:t> Nouvelle base de travail : machines récentes, NetBSD 4.0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40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IV – Présentation de la plateforme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Ellipse 24"/>
          <p:cNvSpPr/>
          <p:nvPr/>
        </p:nvSpPr>
        <p:spPr>
          <a:xfrm>
            <a:off x="4286248" y="5715016"/>
            <a:ext cx="500066" cy="500066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21" name="Ellipse 20"/>
          <p:cNvSpPr/>
          <p:nvPr/>
        </p:nvSpPr>
        <p:spPr>
          <a:xfrm>
            <a:off x="4000496" y="1785926"/>
            <a:ext cx="714380" cy="71438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dirty="0" smtClean="0"/>
              <a:t>boot</a:t>
            </a:r>
            <a:endParaRPr lang="fr-FR" dirty="0"/>
          </a:p>
        </p:txBody>
      </p:sp>
      <p:sp>
        <p:nvSpPr>
          <p:cNvPr id="50" name="Rectangle 49"/>
          <p:cNvSpPr/>
          <p:nvPr/>
        </p:nvSpPr>
        <p:spPr>
          <a:xfrm>
            <a:off x="3357554" y="1785926"/>
            <a:ext cx="2071702" cy="450059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Mise en place d’une architecture </a:t>
            </a:r>
            <a:r>
              <a:rPr lang="fr-FR" dirty="0" err="1" smtClean="0"/>
              <a:t>Netboot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41</a:t>
            </a:fld>
            <a:endParaRPr lang="fr-BE"/>
          </a:p>
        </p:txBody>
      </p:sp>
      <p:sp>
        <p:nvSpPr>
          <p:cNvPr id="7" name="ZoneTexte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IV – Présentation de la plateforme</a:t>
            </a:r>
          </a:p>
        </p:txBody>
      </p:sp>
      <p:sp>
        <p:nvSpPr>
          <p:cNvPr id="8" name="Ellipse 7"/>
          <p:cNvSpPr/>
          <p:nvPr/>
        </p:nvSpPr>
        <p:spPr>
          <a:xfrm>
            <a:off x="6929454" y="4000504"/>
            <a:ext cx="500066" cy="50006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cxnSp>
        <p:nvCxnSpPr>
          <p:cNvPr id="9" name="Connecteur en angle 8"/>
          <p:cNvCxnSpPr>
            <a:stCxn id="32" idx="6"/>
          </p:cNvCxnSpPr>
          <p:nvPr/>
        </p:nvCxnSpPr>
        <p:spPr>
          <a:xfrm flipH="1" flipV="1">
            <a:off x="4429124" y="3161108"/>
            <a:ext cx="3000396" cy="1660933"/>
          </a:xfrm>
          <a:prstGeom prst="bentConnector3">
            <a:avLst>
              <a:gd name="adj1" fmla="val -1741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0" name="Connecteur en angle 9"/>
          <p:cNvCxnSpPr>
            <a:endCxn id="8" idx="6"/>
          </p:cNvCxnSpPr>
          <p:nvPr/>
        </p:nvCxnSpPr>
        <p:spPr>
          <a:xfrm>
            <a:off x="4429124" y="3339703"/>
            <a:ext cx="3000396" cy="910834"/>
          </a:xfrm>
          <a:prstGeom prst="bentConnector3">
            <a:avLst>
              <a:gd name="adj1" fmla="val 10761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1" name="Connecteur en angle 10"/>
          <p:cNvCxnSpPr>
            <a:endCxn id="33" idx="6"/>
          </p:cNvCxnSpPr>
          <p:nvPr/>
        </p:nvCxnSpPr>
        <p:spPr>
          <a:xfrm>
            <a:off x="4429124" y="2982513"/>
            <a:ext cx="3000396" cy="2411032"/>
          </a:xfrm>
          <a:prstGeom prst="bentConnector3">
            <a:avLst>
              <a:gd name="adj1" fmla="val 12576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grpSp>
        <p:nvGrpSpPr>
          <p:cNvPr id="12" name="Groupe 11"/>
          <p:cNvGrpSpPr/>
          <p:nvPr/>
        </p:nvGrpSpPr>
        <p:grpSpPr>
          <a:xfrm>
            <a:off x="4143372" y="2714620"/>
            <a:ext cx="285752" cy="714380"/>
            <a:chOff x="2000232" y="2143116"/>
            <a:chExt cx="142876" cy="571504"/>
          </a:xfrm>
        </p:grpSpPr>
        <p:sp>
          <p:nvSpPr>
            <p:cNvPr id="13" name="Rectangle 12"/>
            <p:cNvSpPr/>
            <p:nvPr/>
          </p:nvSpPr>
          <p:spPr>
            <a:xfrm>
              <a:off x="2000232" y="2143116"/>
              <a:ext cx="142876" cy="1428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000232" y="2285992"/>
              <a:ext cx="142876" cy="1428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000232" y="2571744"/>
              <a:ext cx="142876" cy="1428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000232" y="2428868"/>
              <a:ext cx="142876" cy="1428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cxnSp>
        <p:nvCxnSpPr>
          <p:cNvPr id="17" name="Connecteur en angle 16"/>
          <p:cNvCxnSpPr>
            <a:endCxn id="28" idx="2"/>
          </p:cNvCxnSpPr>
          <p:nvPr/>
        </p:nvCxnSpPr>
        <p:spPr>
          <a:xfrm rot="10800000" flipV="1">
            <a:off x="1428728" y="3339703"/>
            <a:ext cx="2714644" cy="910834"/>
          </a:xfrm>
          <a:prstGeom prst="bentConnector3">
            <a:avLst>
              <a:gd name="adj1" fmla="val 10401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8" name="Connecteur en angle 17"/>
          <p:cNvCxnSpPr>
            <a:endCxn id="30" idx="2"/>
          </p:cNvCxnSpPr>
          <p:nvPr/>
        </p:nvCxnSpPr>
        <p:spPr>
          <a:xfrm rot="10800000" flipV="1">
            <a:off x="1428728" y="3161107"/>
            <a:ext cx="2714644" cy="1660933"/>
          </a:xfrm>
          <a:prstGeom prst="bentConnector3">
            <a:avLst>
              <a:gd name="adj1" fmla="val 11363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9" name="Connecteur en angle 18"/>
          <p:cNvCxnSpPr>
            <a:endCxn id="31" idx="2"/>
          </p:cNvCxnSpPr>
          <p:nvPr/>
        </p:nvCxnSpPr>
        <p:spPr>
          <a:xfrm rot="10800000" flipV="1">
            <a:off x="1428728" y="2982513"/>
            <a:ext cx="2714644" cy="2411032"/>
          </a:xfrm>
          <a:prstGeom prst="bentConnector3">
            <a:avLst>
              <a:gd name="adj1" fmla="val 12205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0" name="Connecteur en angle 19"/>
          <p:cNvCxnSpPr>
            <a:stCxn id="29" idx="2"/>
          </p:cNvCxnSpPr>
          <p:nvPr/>
        </p:nvCxnSpPr>
        <p:spPr>
          <a:xfrm rot="10800000" flipH="1">
            <a:off x="1428728" y="2803919"/>
            <a:ext cx="2714644" cy="3161131"/>
          </a:xfrm>
          <a:prstGeom prst="bentConnector3">
            <a:avLst>
              <a:gd name="adj1" fmla="val -3127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2143108" y="2214554"/>
            <a:ext cx="1857388" cy="1588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4714876" y="2214554"/>
            <a:ext cx="2143140" cy="1588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4" name="Ellipse 23"/>
          <p:cNvSpPr/>
          <p:nvPr/>
        </p:nvSpPr>
        <p:spPr>
          <a:xfrm>
            <a:off x="4286248" y="4000504"/>
            <a:ext cx="500066" cy="500066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26" name="Ellipse 25"/>
          <p:cNvSpPr/>
          <p:nvPr/>
        </p:nvSpPr>
        <p:spPr>
          <a:xfrm>
            <a:off x="4286248" y="4572008"/>
            <a:ext cx="500066" cy="500066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27" name="Ellipse 26"/>
          <p:cNvSpPr/>
          <p:nvPr/>
        </p:nvSpPr>
        <p:spPr>
          <a:xfrm>
            <a:off x="4286248" y="5143512"/>
            <a:ext cx="500066" cy="500066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28" name="Ellipse 27"/>
          <p:cNvSpPr/>
          <p:nvPr/>
        </p:nvSpPr>
        <p:spPr>
          <a:xfrm>
            <a:off x="1428728" y="4000504"/>
            <a:ext cx="500066" cy="50006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29" name="Ellipse 28"/>
          <p:cNvSpPr/>
          <p:nvPr/>
        </p:nvSpPr>
        <p:spPr>
          <a:xfrm>
            <a:off x="1428728" y="5715016"/>
            <a:ext cx="500066" cy="50006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30" name="Ellipse 29"/>
          <p:cNvSpPr/>
          <p:nvPr/>
        </p:nvSpPr>
        <p:spPr>
          <a:xfrm>
            <a:off x="1428728" y="4572008"/>
            <a:ext cx="500066" cy="50006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31" name="Ellipse 30"/>
          <p:cNvSpPr/>
          <p:nvPr/>
        </p:nvSpPr>
        <p:spPr>
          <a:xfrm>
            <a:off x="1428728" y="5143512"/>
            <a:ext cx="500066" cy="50006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32" name="Ellipse 31"/>
          <p:cNvSpPr/>
          <p:nvPr/>
        </p:nvSpPr>
        <p:spPr>
          <a:xfrm>
            <a:off x="6929454" y="4572008"/>
            <a:ext cx="500066" cy="50006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6</a:t>
            </a:r>
            <a:endParaRPr lang="fr-FR" dirty="0"/>
          </a:p>
        </p:txBody>
      </p:sp>
      <p:sp>
        <p:nvSpPr>
          <p:cNvPr id="33" name="Ellipse 32"/>
          <p:cNvSpPr/>
          <p:nvPr/>
        </p:nvSpPr>
        <p:spPr>
          <a:xfrm>
            <a:off x="6929454" y="5143512"/>
            <a:ext cx="500066" cy="50006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7</a:t>
            </a:r>
            <a:endParaRPr lang="fr-FR" dirty="0"/>
          </a:p>
        </p:txBody>
      </p:sp>
      <p:cxnSp>
        <p:nvCxnSpPr>
          <p:cNvPr id="34" name="Connecteur droit 33"/>
          <p:cNvCxnSpPr>
            <a:stCxn id="28" idx="7"/>
            <a:endCxn id="24" idx="1"/>
          </p:cNvCxnSpPr>
          <p:nvPr/>
        </p:nvCxnSpPr>
        <p:spPr>
          <a:xfrm rot="5400000" flipH="1" flipV="1">
            <a:off x="3107521" y="2821777"/>
            <a:ext cx="1588" cy="250392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35" name="Connecteur droit 34"/>
          <p:cNvCxnSpPr>
            <a:stCxn id="28" idx="6"/>
            <a:endCxn id="24" idx="2"/>
          </p:cNvCxnSpPr>
          <p:nvPr/>
        </p:nvCxnSpPr>
        <p:spPr>
          <a:xfrm>
            <a:off x="1928794" y="4250537"/>
            <a:ext cx="2357454" cy="1588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36" name="Connecteur droit 35"/>
          <p:cNvCxnSpPr>
            <a:stCxn id="28" idx="5"/>
            <a:endCxn id="24" idx="3"/>
          </p:cNvCxnSpPr>
          <p:nvPr/>
        </p:nvCxnSpPr>
        <p:spPr>
          <a:xfrm rot="16200000" flipH="1">
            <a:off x="3107521" y="3175377"/>
            <a:ext cx="1588" cy="250392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37" name="Connecteur droit 36"/>
          <p:cNvCxnSpPr>
            <a:stCxn id="30" idx="7"/>
            <a:endCxn id="26" idx="1"/>
          </p:cNvCxnSpPr>
          <p:nvPr/>
        </p:nvCxnSpPr>
        <p:spPr>
          <a:xfrm rot="5400000" flipH="1" flipV="1">
            <a:off x="3107521" y="3393281"/>
            <a:ext cx="1588" cy="250392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38" name="Connecteur droit 37"/>
          <p:cNvCxnSpPr>
            <a:stCxn id="30" idx="6"/>
            <a:endCxn id="26" idx="2"/>
          </p:cNvCxnSpPr>
          <p:nvPr/>
        </p:nvCxnSpPr>
        <p:spPr>
          <a:xfrm>
            <a:off x="1928794" y="4822041"/>
            <a:ext cx="2357454" cy="1588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39" name="Connecteur droit 38"/>
          <p:cNvCxnSpPr>
            <a:stCxn id="30" idx="5"/>
            <a:endCxn id="26" idx="3"/>
          </p:cNvCxnSpPr>
          <p:nvPr/>
        </p:nvCxnSpPr>
        <p:spPr>
          <a:xfrm rot="16200000" flipH="1">
            <a:off x="3107521" y="3746881"/>
            <a:ext cx="1588" cy="250392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40" name="Connecteur droit 39"/>
          <p:cNvCxnSpPr>
            <a:stCxn id="31" idx="7"/>
            <a:endCxn id="27" idx="1"/>
          </p:cNvCxnSpPr>
          <p:nvPr/>
        </p:nvCxnSpPr>
        <p:spPr>
          <a:xfrm rot="5400000" flipH="1" flipV="1">
            <a:off x="3107521" y="3964785"/>
            <a:ext cx="1588" cy="250392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41" name="Connecteur droit 40"/>
          <p:cNvCxnSpPr>
            <a:stCxn id="31" idx="6"/>
            <a:endCxn id="27" idx="2"/>
          </p:cNvCxnSpPr>
          <p:nvPr/>
        </p:nvCxnSpPr>
        <p:spPr>
          <a:xfrm>
            <a:off x="1928794" y="5393545"/>
            <a:ext cx="2357454" cy="1588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42" name="Connecteur droit 41"/>
          <p:cNvCxnSpPr>
            <a:stCxn id="31" idx="5"/>
            <a:endCxn id="27" idx="3"/>
          </p:cNvCxnSpPr>
          <p:nvPr/>
        </p:nvCxnSpPr>
        <p:spPr>
          <a:xfrm rot="16200000" flipH="1">
            <a:off x="3107521" y="4318385"/>
            <a:ext cx="1588" cy="250392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43" name="Connecteur droit 42"/>
          <p:cNvCxnSpPr>
            <a:stCxn id="29" idx="7"/>
            <a:endCxn id="25" idx="1"/>
          </p:cNvCxnSpPr>
          <p:nvPr/>
        </p:nvCxnSpPr>
        <p:spPr>
          <a:xfrm rot="5400000" flipH="1" flipV="1">
            <a:off x="3107521" y="4536289"/>
            <a:ext cx="1588" cy="250392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44" name="Connecteur droit 43"/>
          <p:cNvCxnSpPr>
            <a:stCxn id="29" idx="6"/>
            <a:endCxn id="25" idx="2"/>
          </p:cNvCxnSpPr>
          <p:nvPr/>
        </p:nvCxnSpPr>
        <p:spPr>
          <a:xfrm>
            <a:off x="1928794" y="5965049"/>
            <a:ext cx="2357454" cy="1588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45" name="Connecteur droit 44"/>
          <p:cNvCxnSpPr>
            <a:stCxn id="29" idx="5"/>
            <a:endCxn id="25" idx="3"/>
          </p:cNvCxnSpPr>
          <p:nvPr/>
        </p:nvCxnSpPr>
        <p:spPr>
          <a:xfrm rot="16200000" flipH="1">
            <a:off x="3107521" y="4889889"/>
            <a:ext cx="1588" cy="250392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46" name="Connecteur droit 45"/>
          <p:cNvCxnSpPr>
            <a:stCxn id="24" idx="6"/>
            <a:endCxn id="8" idx="2"/>
          </p:cNvCxnSpPr>
          <p:nvPr/>
        </p:nvCxnSpPr>
        <p:spPr>
          <a:xfrm>
            <a:off x="4786314" y="4250537"/>
            <a:ext cx="2143140" cy="1588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47" name="Connecteur droit 46"/>
          <p:cNvCxnSpPr>
            <a:stCxn id="26" idx="6"/>
            <a:endCxn id="32" idx="2"/>
          </p:cNvCxnSpPr>
          <p:nvPr/>
        </p:nvCxnSpPr>
        <p:spPr>
          <a:xfrm>
            <a:off x="4786314" y="4822041"/>
            <a:ext cx="2143140" cy="1588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48" name="Connecteur droit 47"/>
          <p:cNvCxnSpPr>
            <a:stCxn id="27" idx="6"/>
            <a:endCxn id="33" idx="2"/>
          </p:cNvCxnSpPr>
          <p:nvPr/>
        </p:nvCxnSpPr>
        <p:spPr>
          <a:xfrm>
            <a:off x="4786314" y="5393545"/>
            <a:ext cx="2143140" cy="1588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51" name="Rectangle 50"/>
          <p:cNvSpPr/>
          <p:nvPr/>
        </p:nvSpPr>
        <p:spPr>
          <a:xfrm>
            <a:off x="3571868" y="2143116"/>
            <a:ext cx="1714512" cy="14287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Réseau IPv4</a:t>
            </a:r>
            <a:endParaRPr lang="fr-FR" dirty="0"/>
          </a:p>
        </p:txBody>
      </p:sp>
      <p:sp>
        <p:nvSpPr>
          <p:cNvPr id="52" name="Rectangle 51"/>
          <p:cNvSpPr/>
          <p:nvPr/>
        </p:nvSpPr>
        <p:spPr>
          <a:xfrm>
            <a:off x="3571868" y="4000504"/>
            <a:ext cx="1714512" cy="214314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Réseau IPv6 </a:t>
            </a:r>
          </a:p>
          <a:p>
            <a:pPr algn="ctr"/>
            <a:r>
              <a:rPr lang="fr-FR" dirty="0" smtClean="0"/>
              <a:t>TBXcast</a:t>
            </a:r>
            <a:endParaRPr lang="fr-FR" dirty="0"/>
          </a:p>
        </p:txBody>
      </p:sp>
      <p:sp>
        <p:nvSpPr>
          <p:cNvPr id="53" name="Ellipse 52"/>
          <p:cNvSpPr/>
          <p:nvPr/>
        </p:nvSpPr>
        <p:spPr>
          <a:xfrm>
            <a:off x="1428728" y="1857364"/>
            <a:ext cx="714380" cy="71438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dirty="0" smtClean="0"/>
              <a:t>boot</a:t>
            </a:r>
            <a:endParaRPr lang="fr-FR" dirty="0"/>
          </a:p>
        </p:txBody>
      </p:sp>
      <p:sp>
        <p:nvSpPr>
          <p:cNvPr id="54" name="Ellipse 53"/>
          <p:cNvSpPr/>
          <p:nvPr/>
        </p:nvSpPr>
        <p:spPr>
          <a:xfrm>
            <a:off x="6929454" y="1928802"/>
            <a:ext cx="500066" cy="50006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55" name="Ellipse 54"/>
          <p:cNvSpPr/>
          <p:nvPr/>
        </p:nvSpPr>
        <p:spPr>
          <a:xfrm>
            <a:off x="6858016" y="1857364"/>
            <a:ext cx="714380" cy="71438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fr-FR" dirty="0" smtClean="0"/>
              <a:t>net</a:t>
            </a:r>
            <a:endParaRPr lang="fr-FR" dirty="0"/>
          </a:p>
        </p:txBody>
      </p:sp>
      <p:cxnSp>
        <p:nvCxnSpPr>
          <p:cNvPr id="56" name="Connecteur droit 55"/>
          <p:cNvCxnSpPr>
            <a:stCxn id="55" idx="6"/>
          </p:cNvCxnSpPr>
          <p:nvPr/>
        </p:nvCxnSpPr>
        <p:spPr>
          <a:xfrm>
            <a:off x="7572396" y="2214554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57" name="ZoneTexte 56"/>
          <p:cNvSpPr txBox="1"/>
          <p:nvPr/>
        </p:nvSpPr>
        <p:spPr>
          <a:xfrm>
            <a:off x="1928794" y="3857628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1a</a:t>
            </a:r>
          </a:p>
          <a:p>
            <a:r>
              <a:rPr lang="fr-FR" sz="1200" dirty="0" smtClean="0"/>
              <a:t>1b</a:t>
            </a:r>
          </a:p>
          <a:p>
            <a:r>
              <a:rPr lang="fr-FR" sz="1200" dirty="0" smtClean="0"/>
              <a:t>1c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928794" y="4429132"/>
            <a:ext cx="714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/>
              <a:t>2a</a:t>
            </a:r>
          </a:p>
          <a:p>
            <a:r>
              <a:rPr lang="fr-FR" sz="1200" dirty="0" smtClean="0"/>
              <a:t>2b</a:t>
            </a:r>
          </a:p>
          <a:p>
            <a:r>
              <a:rPr lang="fr-FR" sz="1200" dirty="0" smtClean="0"/>
              <a:t>2c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928794" y="5000636"/>
            <a:ext cx="1142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/>
              <a:t>3a</a:t>
            </a:r>
          </a:p>
          <a:p>
            <a:r>
              <a:rPr lang="fr-FR" sz="1200" dirty="0" smtClean="0"/>
              <a:t>3b</a:t>
            </a:r>
          </a:p>
          <a:p>
            <a:r>
              <a:rPr lang="fr-FR" sz="1200" dirty="0" smtClean="0"/>
              <a:t>3c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928794" y="5572140"/>
            <a:ext cx="714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/>
              <a:t>4a</a:t>
            </a:r>
          </a:p>
          <a:p>
            <a:r>
              <a:rPr lang="fr-FR" sz="1200" dirty="0" smtClean="0"/>
              <a:t>4b</a:t>
            </a:r>
          </a:p>
          <a:p>
            <a:r>
              <a:rPr lang="fr-FR" sz="1200" dirty="0" smtClean="0"/>
              <a:t>4c</a:t>
            </a:r>
          </a:p>
        </p:txBody>
      </p:sp>
      <p:sp>
        <p:nvSpPr>
          <p:cNvPr id="61" name="ZoneTexte 60"/>
          <p:cNvSpPr txBox="1"/>
          <p:nvPr/>
        </p:nvSpPr>
        <p:spPr>
          <a:xfrm>
            <a:off x="6572264" y="4000504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5a</a:t>
            </a:r>
          </a:p>
        </p:txBody>
      </p:sp>
      <p:sp>
        <p:nvSpPr>
          <p:cNvPr id="62" name="ZoneTexte 61"/>
          <p:cNvSpPr txBox="1"/>
          <p:nvPr/>
        </p:nvSpPr>
        <p:spPr>
          <a:xfrm>
            <a:off x="6572264" y="4572008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6a</a:t>
            </a:r>
          </a:p>
        </p:txBody>
      </p:sp>
      <p:sp>
        <p:nvSpPr>
          <p:cNvPr id="63" name="ZoneTexte 62"/>
          <p:cNvSpPr txBox="1"/>
          <p:nvPr/>
        </p:nvSpPr>
        <p:spPr>
          <a:xfrm>
            <a:off x="6572264" y="5143512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7a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Perspectives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Mise en place d’un serveur de stockage</a:t>
            </a:r>
          </a:p>
          <a:p>
            <a:r>
              <a:rPr lang="fr-FR" dirty="0" smtClean="0"/>
              <a:t>Mise en place de scripts</a:t>
            </a:r>
          </a:p>
          <a:p>
            <a:pPr lvl="1">
              <a:buFont typeface="Symbol"/>
              <a:buChar char="Þ"/>
            </a:pPr>
            <a:r>
              <a:rPr lang="fr-FR" dirty="0" smtClean="0"/>
              <a:t> Compilation, configuration et tests automatisés</a:t>
            </a:r>
          </a:p>
          <a:p>
            <a:r>
              <a:rPr lang="fr-FR" dirty="0" smtClean="0"/>
              <a:t>Etude d’outils de développement</a:t>
            </a:r>
          </a:p>
          <a:p>
            <a:pPr lvl="1">
              <a:buFont typeface="Symbol"/>
              <a:buChar char="Þ"/>
            </a:pPr>
            <a:r>
              <a:rPr lang="fr-FR" dirty="0" smtClean="0"/>
              <a:t> Débugger noyau</a:t>
            </a:r>
          </a:p>
          <a:p>
            <a:pPr lvl="1">
              <a:buFont typeface="Symbol"/>
              <a:buChar char="Þ"/>
            </a:pPr>
            <a:r>
              <a:rPr lang="fr-FR" dirty="0" smtClean="0"/>
              <a:t> Sniffer de paquets</a:t>
            </a:r>
          </a:p>
          <a:p>
            <a:pPr lvl="1"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42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IV – Présentation de la plateforme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Axes importants</a:t>
            </a:r>
          </a:p>
          <a:p>
            <a:pPr lvl="1"/>
            <a:r>
              <a:rPr lang="fr-FR" dirty="0" smtClean="0"/>
              <a:t>Implémenter un protocole réseau</a:t>
            </a:r>
          </a:p>
          <a:p>
            <a:pPr lvl="1"/>
            <a:r>
              <a:rPr lang="fr-FR" dirty="0" smtClean="0"/>
              <a:t>Créer et maintenir une plateforme expérimentale</a:t>
            </a:r>
          </a:p>
          <a:p>
            <a:pPr lvl="1"/>
            <a:r>
              <a:rPr lang="fr-FR" dirty="0" smtClean="0"/>
              <a:t>Algorithmique des graphes</a:t>
            </a:r>
          </a:p>
          <a:p>
            <a:pPr lvl="1"/>
            <a:r>
              <a:rPr lang="fr-FR" dirty="0" smtClean="0"/>
              <a:t>Etudier en profondeur des protocoles existants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43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44</a:t>
            </a:fld>
            <a:endParaRPr lang="fr-BE"/>
          </a:p>
        </p:txBody>
      </p:sp>
      <p:sp>
        <p:nvSpPr>
          <p:cNvPr id="4" name="ZoneTexte 3"/>
          <p:cNvSpPr txBox="1"/>
          <p:nvPr/>
        </p:nvSpPr>
        <p:spPr>
          <a:xfrm>
            <a:off x="1107257" y="857232"/>
            <a:ext cx="69294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/>
              <a:t>Merci pour votre attention</a:t>
            </a:r>
          </a:p>
          <a:p>
            <a:pPr algn="ctr"/>
            <a:endParaRPr lang="fr-FR" sz="4800" dirty="0" smtClean="0"/>
          </a:p>
          <a:p>
            <a:pPr algn="ctr"/>
            <a:r>
              <a:rPr lang="fr-FR" sz="4800" dirty="0" smtClean="0"/>
              <a:t>Avez-vous des questions 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643306" y="2643182"/>
            <a:ext cx="171451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5000" b="1" spc="100" dirty="0" smtClean="0">
                <a:ln w="18000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travail de l’équipe 2007-2008</a:t>
            </a:r>
            <a:endParaRPr lang="fr-FR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557338"/>
            <a:ext cx="8229600" cy="4525962"/>
          </a:xfrm>
        </p:spPr>
        <p:txBody>
          <a:bodyPr>
            <a:normAutofit/>
          </a:bodyPr>
          <a:lstStyle/>
          <a:p>
            <a:r>
              <a:rPr lang="fr-FR" sz="2800" dirty="0" smtClean="0"/>
              <a:t>Etude </a:t>
            </a:r>
            <a:r>
              <a:rPr lang="fr-FR" sz="2800" dirty="0"/>
              <a:t>générale </a:t>
            </a:r>
            <a:r>
              <a:rPr lang="fr-FR" sz="2800" dirty="0" smtClean="0"/>
              <a:t>et documentation de Xcast</a:t>
            </a:r>
          </a:p>
          <a:p>
            <a:pPr lvl="1"/>
            <a:r>
              <a:rPr lang="fr-FR" sz="2400" dirty="0" smtClean="0"/>
              <a:t>Commentaire de code</a:t>
            </a:r>
          </a:p>
          <a:p>
            <a:pPr lvl="1"/>
            <a:r>
              <a:rPr lang="fr-FR" sz="2400" dirty="0" smtClean="0"/>
              <a:t>Explications d’architecture générale</a:t>
            </a:r>
            <a:endParaRPr lang="fr-FR" sz="2400" dirty="0"/>
          </a:p>
          <a:p>
            <a:r>
              <a:rPr lang="fr-FR" sz="2800" dirty="0" smtClean="0"/>
              <a:t>Installation d’une plateforme d’expérimentation</a:t>
            </a:r>
            <a:endParaRPr lang="fr-FR" sz="2800" dirty="0"/>
          </a:p>
          <a:p>
            <a:pPr lvl="1"/>
            <a:r>
              <a:rPr lang="fr-FR" sz="2400" dirty="0" smtClean="0"/>
              <a:t>Réseau IPv6, test de Xcast</a:t>
            </a:r>
            <a:endParaRPr lang="fr-FR" sz="24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 – 1. Présentation du projet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Contexte présent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Pénurie d’adresses IPv4</a:t>
            </a:r>
          </a:p>
          <a:p>
            <a:r>
              <a:rPr lang="fr-FR" dirty="0" smtClean="0"/>
              <a:t>Avenir : IPv6 (128 bits d’adressage)</a:t>
            </a:r>
          </a:p>
          <a:p>
            <a:r>
              <a:rPr lang="fr-FR" dirty="0" smtClean="0"/>
              <a:t>Diffusion de données de groupes</a:t>
            </a:r>
          </a:p>
          <a:p>
            <a:pPr lvl="1"/>
            <a:r>
              <a:rPr lang="fr-FR" dirty="0" smtClean="0"/>
              <a:t>Conférences vidéo, téléphonie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</a:t>
            </a:fld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 – 2. Etude des réseaux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Qu’est-ce que le routage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Trouver un chemin entre un émetteur et un récepteur</a:t>
            </a:r>
          </a:p>
          <a:p>
            <a:r>
              <a:rPr lang="fr-FR" dirty="0" smtClean="0"/>
              <a:t>Passage par des routeurs intermédiaires</a:t>
            </a:r>
          </a:p>
          <a:p>
            <a:pPr lvl="1"/>
            <a:r>
              <a:rPr lang="fr-FR" dirty="0" smtClean="0"/>
              <a:t>Ils se chargeront de trouver les routeurs suivants</a:t>
            </a:r>
          </a:p>
          <a:p>
            <a:pPr lvl="1"/>
            <a:r>
              <a:rPr lang="fr-FR" dirty="0" smtClean="0"/>
              <a:t>Tables de routage</a:t>
            </a:r>
          </a:p>
          <a:p>
            <a:endParaRPr lang="fr-FR" dirty="0" smtClean="0"/>
          </a:p>
        </p:txBody>
      </p:sp>
      <p:sp>
        <p:nvSpPr>
          <p:cNvPr id="27" name="Espace réservé du pied de page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 smtClean="0"/>
              <a:t>TBXcast 2008-2009</a:t>
            </a:r>
            <a:endParaRPr lang="fr-BE" dirty="0"/>
          </a:p>
        </p:txBody>
      </p: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7</a:t>
            </a:fld>
            <a:endParaRPr lang="fr-BE"/>
          </a:p>
        </p:txBody>
      </p:sp>
      <p:grpSp>
        <p:nvGrpSpPr>
          <p:cNvPr id="52" name="Groupe 51"/>
          <p:cNvGrpSpPr/>
          <p:nvPr/>
        </p:nvGrpSpPr>
        <p:grpSpPr>
          <a:xfrm>
            <a:off x="2035951" y="4303174"/>
            <a:ext cx="5072098" cy="2269097"/>
            <a:chOff x="2035951" y="4303174"/>
            <a:chExt cx="5072098" cy="2269097"/>
          </a:xfrm>
        </p:grpSpPr>
        <p:sp>
          <p:nvSpPr>
            <p:cNvPr id="5" name="Ellipse 4"/>
            <p:cNvSpPr/>
            <p:nvPr/>
          </p:nvSpPr>
          <p:spPr>
            <a:xfrm>
              <a:off x="2035951" y="5040631"/>
              <a:ext cx="323751" cy="340364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sp>
          <p:nvSpPr>
            <p:cNvPr id="6" name="Ellipse 5"/>
            <p:cNvSpPr/>
            <p:nvPr/>
          </p:nvSpPr>
          <p:spPr>
            <a:xfrm>
              <a:off x="3007204" y="5040631"/>
              <a:ext cx="323751" cy="340364"/>
            </a:xfrm>
            <a:prstGeom prst="ellipse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R1</a:t>
              </a:r>
              <a:endParaRPr lang="fr-FR" dirty="0"/>
            </a:p>
          </p:txBody>
        </p:sp>
        <p:sp>
          <p:nvSpPr>
            <p:cNvPr id="7" name="Ellipse 6"/>
            <p:cNvSpPr/>
            <p:nvPr/>
          </p:nvSpPr>
          <p:spPr>
            <a:xfrm>
              <a:off x="6082838" y="6231907"/>
              <a:ext cx="323751" cy="34036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R7</a:t>
              </a:r>
              <a:endParaRPr lang="fr-FR" dirty="0"/>
            </a:p>
          </p:txBody>
        </p:sp>
        <p:sp>
          <p:nvSpPr>
            <p:cNvPr id="8" name="Ellipse 7"/>
            <p:cNvSpPr/>
            <p:nvPr/>
          </p:nvSpPr>
          <p:spPr>
            <a:xfrm>
              <a:off x="4625958" y="5664632"/>
              <a:ext cx="323751" cy="340364"/>
            </a:xfrm>
            <a:prstGeom prst="ellipse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R4</a:t>
              </a:r>
              <a:endParaRPr lang="fr-FR" dirty="0"/>
            </a:p>
          </p:txBody>
        </p:sp>
        <p:sp>
          <p:nvSpPr>
            <p:cNvPr id="9" name="Ellipse 8"/>
            <p:cNvSpPr/>
            <p:nvPr/>
          </p:nvSpPr>
          <p:spPr>
            <a:xfrm>
              <a:off x="6082838" y="5097358"/>
              <a:ext cx="323751" cy="340364"/>
            </a:xfrm>
            <a:prstGeom prst="ellipse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R6</a:t>
              </a:r>
              <a:endParaRPr lang="fr-FR" dirty="0"/>
            </a:p>
          </p:txBody>
        </p:sp>
        <p:sp>
          <p:nvSpPr>
            <p:cNvPr id="10" name="Ellipse 9"/>
            <p:cNvSpPr/>
            <p:nvPr/>
          </p:nvSpPr>
          <p:spPr>
            <a:xfrm>
              <a:off x="6730340" y="5097358"/>
              <a:ext cx="323751" cy="34036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B</a:t>
              </a:r>
              <a:endParaRPr lang="fr-FR" dirty="0"/>
            </a:p>
          </p:txBody>
        </p:sp>
        <p:sp>
          <p:nvSpPr>
            <p:cNvPr id="11" name="Ellipse 10"/>
            <p:cNvSpPr/>
            <p:nvPr/>
          </p:nvSpPr>
          <p:spPr>
            <a:xfrm>
              <a:off x="3978456" y="5040631"/>
              <a:ext cx="323751" cy="340364"/>
            </a:xfrm>
            <a:prstGeom prst="ellipse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R2</a:t>
              </a:r>
              <a:endParaRPr lang="fr-FR" dirty="0"/>
            </a:p>
          </p:txBody>
        </p:sp>
        <p:sp>
          <p:nvSpPr>
            <p:cNvPr id="12" name="Ellipse 11"/>
            <p:cNvSpPr/>
            <p:nvPr/>
          </p:nvSpPr>
          <p:spPr>
            <a:xfrm>
              <a:off x="5489294" y="5664632"/>
              <a:ext cx="323751" cy="340364"/>
            </a:xfrm>
            <a:prstGeom prst="ellipse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R5</a:t>
              </a:r>
              <a:endParaRPr lang="fr-FR" dirty="0"/>
            </a:p>
          </p:txBody>
        </p:sp>
        <p:sp>
          <p:nvSpPr>
            <p:cNvPr id="13" name="Ellipse 12"/>
            <p:cNvSpPr/>
            <p:nvPr/>
          </p:nvSpPr>
          <p:spPr>
            <a:xfrm>
              <a:off x="4625958" y="4303174"/>
              <a:ext cx="323751" cy="34036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R3</a:t>
              </a:r>
              <a:endParaRPr lang="fr-FR" dirty="0"/>
            </a:p>
          </p:txBody>
        </p:sp>
        <p:sp>
          <p:nvSpPr>
            <p:cNvPr id="14" name="Ellipse 13"/>
            <p:cNvSpPr/>
            <p:nvPr/>
          </p:nvSpPr>
          <p:spPr>
            <a:xfrm>
              <a:off x="6784298" y="6231907"/>
              <a:ext cx="323751" cy="34036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C</a:t>
              </a:r>
              <a:endParaRPr lang="fr-FR" dirty="0"/>
            </a:p>
          </p:txBody>
        </p:sp>
        <p:sp>
          <p:nvSpPr>
            <p:cNvPr id="15" name="Ellipse 14"/>
            <p:cNvSpPr/>
            <p:nvPr/>
          </p:nvSpPr>
          <p:spPr>
            <a:xfrm>
              <a:off x="5489294" y="4303174"/>
              <a:ext cx="323751" cy="34036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A</a:t>
              </a:r>
              <a:endParaRPr lang="fr-FR" dirty="0"/>
            </a:p>
          </p:txBody>
        </p:sp>
        <p:cxnSp>
          <p:nvCxnSpPr>
            <p:cNvPr id="16" name="Connecteur droit avec flèche 15"/>
            <p:cNvCxnSpPr>
              <a:stCxn id="5" idx="6"/>
              <a:endCxn id="6" idx="2"/>
            </p:cNvCxnSpPr>
            <p:nvPr/>
          </p:nvCxnSpPr>
          <p:spPr>
            <a:xfrm>
              <a:off x="2359702" y="5210813"/>
              <a:ext cx="647502" cy="126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>
              <a:stCxn id="6" idx="6"/>
              <a:endCxn id="11" idx="2"/>
            </p:cNvCxnSpPr>
            <p:nvPr/>
          </p:nvCxnSpPr>
          <p:spPr>
            <a:xfrm>
              <a:off x="3330955" y="5210813"/>
              <a:ext cx="647502" cy="126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>
              <a:stCxn id="11" idx="7"/>
              <a:endCxn id="13" idx="3"/>
            </p:cNvCxnSpPr>
            <p:nvPr/>
          </p:nvCxnSpPr>
          <p:spPr>
            <a:xfrm rot="5400000" flipH="1" flipV="1">
              <a:off x="4215692" y="4632797"/>
              <a:ext cx="496782" cy="4185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avec flèche 18"/>
            <p:cNvCxnSpPr>
              <a:stCxn id="13" idx="6"/>
              <a:endCxn id="15" idx="2"/>
            </p:cNvCxnSpPr>
            <p:nvPr/>
          </p:nvCxnSpPr>
          <p:spPr>
            <a:xfrm>
              <a:off x="4949709" y="4473356"/>
              <a:ext cx="539585" cy="126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avec flèche 19"/>
            <p:cNvCxnSpPr>
              <a:stCxn id="8" idx="6"/>
              <a:endCxn id="12" idx="2"/>
            </p:cNvCxnSpPr>
            <p:nvPr/>
          </p:nvCxnSpPr>
          <p:spPr>
            <a:xfrm>
              <a:off x="4949709" y="5834814"/>
              <a:ext cx="539585" cy="126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1" name="Connecteur droit avec flèche 20"/>
            <p:cNvCxnSpPr>
              <a:stCxn id="12" idx="7"/>
              <a:endCxn id="9" idx="3"/>
            </p:cNvCxnSpPr>
            <p:nvPr/>
          </p:nvCxnSpPr>
          <p:spPr>
            <a:xfrm rot="5400000" flipH="1" flipV="1">
              <a:off x="5784642" y="5368869"/>
              <a:ext cx="326600" cy="3646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2" name="Connecteur droit avec flèche 21"/>
            <p:cNvCxnSpPr>
              <a:stCxn id="9" idx="6"/>
              <a:endCxn id="10" idx="2"/>
            </p:cNvCxnSpPr>
            <p:nvPr/>
          </p:nvCxnSpPr>
          <p:spPr>
            <a:xfrm>
              <a:off x="6406588" y="5267540"/>
              <a:ext cx="323751" cy="126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3" name="Connecteur droit avec flèche 22"/>
            <p:cNvCxnSpPr>
              <a:stCxn id="11" idx="5"/>
              <a:endCxn id="8" idx="1"/>
            </p:cNvCxnSpPr>
            <p:nvPr/>
          </p:nvCxnSpPr>
          <p:spPr>
            <a:xfrm rot="16200000" flipH="1">
              <a:off x="4272419" y="5313526"/>
              <a:ext cx="383327" cy="4185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4" name="Connecteur droit avec flèche 23"/>
            <p:cNvCxnSpPr>
              <a:stCxn id="7" idx="6"/>
              <a:endCxn id="14" idx="2"/>
            </p:cNvCxnSpPr>
            <p:nvPr/>
          </p:nvCxnSpPr>
          <p:spPr>
            <a:xfrm>
              <a:off x="6406588" y="6402089"/>
              <a:ext cx="377709" cy="126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avec flèche 24"/>
            <p:cNvCxnSpPr>
              <a:stCxn id="12" idx="5"/>
            </p:cNvCxnSpPr>
            <p:nvPr/>
          </p:nvCxnSpPr>
          <p:spPr>
            <a:xfrm rot="16200000" flipH="1">
              <a:off x="5784642" y="5936144"/>
              <a:ext cx="326600" cy="3646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ZoneTexte 28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 – 2. Etude des réseaux</a:t>
            </a:r>
          </a:p>
        </p:txBody>
      </p:sp>
      <p:grpSp>
        <p:nvGrpSpPr>
          <p:cNvPr id="30" name="Groupe 25"/>
          <p:cNvGrpSpPr/>
          <p:nvPr/>
        </p:nvGrpSpPr>
        <p:grpSpPr>
          <a:xfrm>
            <a:off x="2000232" y="4286256"/>
            <a:ext cx="5072098" cy="2269097"/>
            <a:chOff x="1785918" y="4207298"/>
            <a:chExt cx="5286412" cy="2364974"/>
          </a:xfrm>
        </p:grpSpPr>
        <p:sp>
          <p:nvSpPr>
            <p:cNvPr id="31" name="Ellipse 30"/>
            <p:cNvSpPr/>
            <p:nvPr/>
          </p:nvSpPr>
          <p:spPr>
            <a:xfrm>
              <a:off x="1785918" y="4975915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sp>
          <p:nvSpPr>
            <p:cNvPr id="32" name="Ellipse 31"/>
            <p:cNvSpPr/>
            <p:nvPr/>
          </p:nvSpPr>
          <p:spPr>
            <a:xfrm>
              <a:off x="2798210" y="4975915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R1</a:t>
              </a:r>
              <a:endParaRPr lang="fr-FR" dirty="0"/>
            </a:p>
          </p:txBody>
        </p:sp>
        <p:sp>
          <p:nvSpPr>
            <p:cNvPr id="33" name="Ellipse 32"/>
            <p:cNvSpPr/>
            <p:nvPr/>
          </p:nvSpPr>
          <p:spPr>
            <a:xfrm>
              <a:off x="6003800" y="6217526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R7</a:t>
              </a:r>
              <a:endParaRPr lang="fr-FR" dirty="0"/>
            </a:p>
          </p:txBody>
        </p:sp>
        <p:sp>
          <p:nvSpPr>
            <p:cNvPr id="34" name="Ellipse 33"/>
            <p:cNvSpPr/>
            <p:nvPr/>
          </p:nvSpPr>
          <p:spPr>
            <a:xfrm>
              <a:off x="4485362" y="5626282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R4</a:t>
              </a:r>
              <a:endParaRPr lang="fr-FR" dirty="0"/>
            </a:p>
          </p:txBody>
        </p:sp>
        <p:sp>
          <p:nvSpPr>
            <p:cNvPr id="35" name="Ellipse 34"/>
            <p:cNvSpPr/>
            <p:nvPr/>
          </p:nvSpPr>
          <p:spPr>
            <a:xfrm>
              <a:off x="6003800" y="5035039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R6</a:t>
              </a:r>
              <a:endParaRPr lang="fr-FR" dirty="0"/>
            </a:p>
          </p:txBody>
        </p:sp>
        <p:sp>
          <p:nvSpPr>
            <p:cNvPr id="36" name="Ellipse 35"/>
            <p:cNvSpPr/>
            <p:nvPr/>
          </p:nvSpPr>
          <p:spPr>
            <a:xfrm>
              <a:off x="6678661" y="5035039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B</a:t>
              </a:r>
              <a:endParaRPr lang="fr-FR" dirty="0"/>
            </a:p>
          </p:txBody>
        </p:sp>
        <p:sp>
          <p:nvSpPr>
            <p:cNvPr id="37" name="Ellipse 36"/>
            <p:cNvSpPr/>
            <p:nvPr/>
          </p:nvSpPr>
          <p:spPr>
            <a:xfrm>
              <a:off x="3810501" y="4975915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R2</a:t>
              </a:r>
              <a:endParaRPr lang="fr-FR" dirty="0"/>
            </a:p>
          </p:txBody>
        </p:sp>
        <p:sp>
          <p:nvSpPr>
            <p:cNvPr id="38" name="Ellipse 37"/>
            <p:cNvSpPr/>
            <p:nvPr/>
          </p:nvSpPr>
          <p:spPr>
            <a:xfrm>
              <a:off x="5385177" y="5626282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R5</a:t>
              </a:r>
              <a:endParaRPr lang="fr-FR" dirty="0"/>
            </a:p>
          </p:txBody>
        </p:sp>
        <p:sp>
          <p:nvSpPr>
            <p:cNvPr id="39" name="Ellipse 38"/>
            <p:cNvSpPr/>
            <p:nvPr/>
          </p:nvSpPr>
          <p:spPr>
            <a:xfrm>
              <a:off x="4485362" y="4207298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R3</a:t>
              </a:r>
              <a:endParaRPr lang="fr-FR" dirty="0"/>
            </a:p>
          </p:txBody>
        </p:sp>
        <p:sp>
          <p:nvSpPr>
            <p:cNvPr id="40" name="Ellipse 39"/>
            <p:cNvSpPr/>
            <p:nvPr/>
          </p:nvSpPr>
          <p:spPr>
            <a:xfrm>
              <a:off x="6734899" y="6217526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C</a:t>
              </a:r>
              <a:endParaRPr lang="fr-FR" dirty="0"/>
            </a:p>
          </p:txBody>
        </p:sp>
        <p:sp>
          <p:nvSpPr>
            <p:cNvPr id="41" name="Ellipse 40"/>
            <p:cNvSpPr/>
            <p:nvPr/>
          </p:nvSpPr>
          <p:spPr>
            <a:xfrm>
              <a:off x="5385177" y="4207298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A</a:t>
              </a:r>
              <a:endParaRPr lang="fr-FR" dirty="0"/>
            </a:p>
          </p:txBody>
        </p:sp>
        <p:cxnSp>
          <p:nvCxnSpPr>
            <p:cNvPr id="42" name="Connecteur droit avec flèche 41"/>
            <p:cNvCxnSpPr>
              <a:stCxn id="31" idx="6"/>
              <a:endCxn id="32" idx="2"/>
            </p:cNvCxnSpPr>
            <p:nvPr/>
          </p:nvCxnSpPr>
          <p:spPr>
            <a:xfrm>
              <a:off x="2123349" y="5153288"/>
              <a:ext cx="674861" cy="13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cteur droit avec flèche 42"/>
            <p:cNvCxnSpPr>
              <a:stCxn id="32" idx="6"/>
              <a:endCxn id="37" idx="2"/>
            </p:cNvCxnSpPr>
            <p:nvPr/>
          </p:nvCxnSpPr>
          <p:spPr>
            <a:xfrm>
              <a:off x="3135640" y="5153288"/>
              <a:ext cx="674861" cy="13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avec flèche 43"/>
            <p:cNvCxnSpPr>
              <a:stCxn id="37" idx="7"/>
              <a:endCxn id="39" idx="3"/>
            </p:cNvCxnSpPr>
            <p:nvPr/>
          </p:nvCxnSpPr>
          <p:spPr>
            <a:xfrm rot="5400000" flipH="1" flipV="1">
              <a:off x="4057761" y="4550849"/>
              <a:ext cx="517773" cy="43626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droit avec flèche 44"/>
            <p:cNvCxnSpPr>
              <a:stCxn id="39" idx="6"/>
              <a:endCxn id="41" idx="2"/>
            </p:cNvCxnSpPr>
            <p:nvPr/>
          </p:nvCxnSpPr>
          <p:spPr>
            <a:xfrm>
              <a:off x="4822793" y="4384671"/>
              <a:ext cx="562384" cy="13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avec flèche 45"/>
            <p:cNvCxnSpPr>
              <a:stCxn id="34" idx="6"/>
              <a:endCxn id="38" idx="2"/>
            </p:cNvCxnSpPr>
            <p:nvPr/>
          </p:nvCxnSpPr>
          <p:spPr>
            <a:xfrm>
              <a:off x="4822793" y="5803655"/>
              <a:ext cx="562384" cy="13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avec flèche 46"/>
            <p:cNvCxnSpPr>
              <a:stCxn id="38" idx="7"/>
              <a:endCxn id="35" idx="3"/>
            </p:cNvCxnSpPr>
            <p:nvPr/>
          </p:nvCxnSpPr>
          <p:spPr>
            <a:xfrm rot="5400000" flipH="1" flipV="1">
              <a:off x="5693004" y="5318022"/>
              <a:ext cx="340400" cy="380023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avec flèche 47"/>
            <p:cNvCxnSpPr>
              <a:stCxn id="35" idx="6"/>
              <a:endCxn id="36" idx="2"/>
            </p:cNvCxnSpPr>
            <p:nvPr/>
          </p:nvCxnSpPr>
          <p:spPr>
            <a:xfrm>
              <a:off x="6341230" y="5212412"/>
              <a:ext cx="337431" cy="13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avec flèche 48"/>
            <p:cNvCxnSpPr>
              <a:stCxn id="37" idx="5"/>
              <a:endCxn id="34" idx="1"/>
            </p:cNvCxnSpPr>
            <p:nvPr/>
          </p:nvCxnSpPr>
          <p:spPr>
            <a:xfrm rot="16200000" flipH="1">
              <a:off x="4116885" y="5260341"/>
              <a:ext cx="399524" cy="43626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avec flèche 49"/>
            <p:cNvCxnSpPr>
              <a:stCxn id="33" idx="6"/>
              <a:endCxn id="40" idx="2"/>
            </p:cNvCxnSpPr>
            <p:nvPr/>
          </p:nvCxnSpPr>
          <p:spPr>
            <a:xfrm>
              <a:off x="6341230" y="6394899"/>
              <a:ext cx="393669" cy="13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necteur droit avec flèche 50"/>
            <p:cNvCxnSpPr>
              <a:stCxn id="38" idx="5"/>
              <a:endCxn id="33" idx="1"/>
            </p:cNvCxnSpPr>
            <p:nvPr/>
          </p:nvCxnSpPr>
          <p:spPr>
            <a:xfrm rot="16200000" flipH="1">
              <a:off x="5693004" y="5909266"/>
              <a:ext cx="340400" cy="380023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Routage Unicast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Unicast : un paquet à un unique destinataire</a:t>
            </a:r>
          </a:p>
          <a:p>
            <a:pPr lvl="1"/>
            <a:r>
              <a:rPr lang="fr-FR" dirty="0" smtClean="0"/>
              <a:t>Topologie récupérée au préalable</a:t>
            </a:r>
          </a:p>
          <a:p>
            <a:pPr lvl="1"/>
            <a:r>
              <a:rPr lang="fr-FR" dirty="0" smtClean="0"/>
              <a:t>Envoi direct</a:t>
            </a:r>
          </a:p>
          <a:p>
            <a:pPr lvl="1"/>
            <a:r>
              <a:rPr lang="fr-FR" dirty="0" smtClean="0"/>
              <a:t>Utilisation de beaucoup de bande passante</a:t>
            </a:r>
          </a:p>
          <a:p>
            <a:pPr lvl="1">
              <a:buFont typeface="Symbol"/>
              <a:buChar char="Þ"/>
            </a:pPr>
            <a:r>
              <a:rPr lang="fr-FR" dirty="0" smtClean="0"/>
              <a:t> Multi-unicast</a:t>
            </a:r>
          </a:p>
        </p:txBody>
      </p:sp>
      <p:sp>
        <p:nvSpPr>
          <p:cNvPr id="34" name="Espace réservé du pied de page 3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33" name="Espace réservé du numéro de diapositive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8</a:t>
            </a:fld>
            <a:endParaRPr lang="fr-BE"/>
          </a:p>
        </p:txBody>
      </p:sp>
      <p:grpSp>
        <p:nvGrpSpPr>
          <p:cNvPr id="26" name="Groupe 32"/>
          <p:cNvGrpSpPr/>
          <p:nvPr/>
        </p:nvGrpSpPr>
        <p:grpSpPr>
          <a:xfrm>
            <a:off x="2152228" y="4143380"/>
            <a:ext cx="4839545" cy="2165060"/>
            <a:chOff x="1518405" y="3071810"/>
            <a:chExt cx="5429288" cy="2428892"/>
          </a:xfrm>
        </p:grpSpPr>
        <p:sp>
          <p:nvSpPr>
            <p:cNvPr id="4" name="Ellipse 3"/>
            <p:cNvSpPr/>
            <p:nvPr/>
          </p:nvSpPr>
          <p:spPr>
            <a:xfrm>
              <a:off x="1518405" y="3861200"/>
              <a:ext cx="346550" cy="364334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sp>
          <p:nvSpPr>
            <p:cNvPr id="5" name="Ellipse 4"/>
            <p:cNvSpPr/>
            <p:nvPr/>
          </p:nvSpPr>
          <p:spPr>
            <a:xfrm>
              <a:off x="2558056" y="3861200"/>
              <a:ext cx="346550" cy="36433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R1</a:t>
              </a:r>
              <a:endParaRPr lang="fr-FR" dirty="0"/>
            </a:p>
          </p:txBody>
        </p:sp>
        <p:sp>
          <p:nvSpPr>
            <p:cNvPr id="6" name="Ellipse 5"/>
            <p:cNvSpPr/>
            <p:nvPr/>
          </p:nvSpPr>
          <p:spPr>
            <a:xfrm>
              <a:off x="5850284" y="5136368"/>
              <a:ext cx="346550" cy="36433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R7</a:t>
              </a:r>
              <a:endParaRPr lang="fr-FR" dirty="0"/>
            </a:p>
          </p:txBody>
        </p:sp>
        <p:sp>
          <p:nvSpPr>
            <p:cNvPr id="7" name="Ellipse 6"/>
            <p:cNvSpPr/>
            <p:nvPr/>
          </p:nvSpPr>
          <p:spPr>
            <a:xfrm>
              <a:off x="4290807" y="4529145"/>
              <a:ext cx="346550" cy="36433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R4</a:t>
              </a:r>
              <a:endParaRPr lang="fr-FR" dirty="0"/>
            </a:p>
          </p:txBody>
        </p:sp>
        <p:sp>
          <p:nvSpPr>
            <p:cNvPr id="8" name="Ellipse 7"/>
            <p:cNvSpPr/>
            <p:nvPr/>
          </p:nvSpPr>
          <p:spPr>
            <a:xfrm>
              <a:off x="5850284" y="3921922"/>
              <a:ext cx="346550" cy="36433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R6</a:t>
              </a:r>
              <a:endParaRPr lang="fr-FR" dirty="0"/>
            </a:p>
          </p:txBody>
        </p:sp>
        <p:sp>
          <p:nvSpPr>
            <p:cNvPr id="9" name="Ellipse 8"/>
            <p:cNvSpPr/>
            <p:nvPr/>
          </p:nvSpPr>
          <p:spPr>
            <a:xfrm>
              <a:off x="6543384" y="3921922"/>
              <a:ext cx="346550" cy="36433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B</a:t>
              </a:r>
              <a:endParaRPr lang="fr-FR" dirty="0"/>
            </a:p>
          </p:txBody>
        </p:sp>
        <p:sp>
          <p:nvSpPr>
            <p:cNvPr id="10" name="Ellipse 9"/>
            <p:cNvSpPr/>
            <p:nvPr/>
          </p:nvSpPr>
          <p:spPr>
            <a:xfrm>
              <a:off x="3597707" y="3861200"/>
              <a:ext cx="346550" cy="36433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R2</a:t>
              </a:r>
              <a:endParaRPr lang="fr-FR" dirty="0"/>
            </a:p>
          </p:txBody>
        </p:sp>
        <p:sp>
          <p:nvSpPr>
            <p:cNvPr id="11" name="Ellipse 10"/>
            <p:cNvSpPr/>
            <p:nvPr/>
          </p:nvSpPr>
          <p:spPr>
            <a:xfrm>
              <a:off x="5214942" y="4529145"/>
              <a:ext cx="346550" cy="36433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R5</a:t>
              </a:r>
              <a:endParaRPr lang="fr-FR" dirty="0"/>
            </a:p>
          </p:txBody>
        </p:sp>
        <p:sp>
          <p:nvSpPr>
            <p:cNvPr id="12" name="Ellipse 11"/>
            <p:cNvSpPr/>
            <p:nvPr/>
          </p:nvSpPr>
          <p:spPr>
            <a:xfrm>
              <a:off x="4290807" y="3071810"/>
              <a:ext cx="346550" cy="364334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R3</a:t>
              </a:r>
              <a:endParaRPr lang="fr-FR" dirty="0"/>
            </a:p>
          </p:txBody>
        </p:sp>
        <p:sp>
          <p:nvSpPr>
            <p:cNvPr id="13" name="Ellipse 12"/>
            <p:cNvSpPr/>
            <p:nvPr/>
          </p:nvSpPr>
          <p:spPr>
            <a:xfrm>
              <a:off x="6601143" y="5136368"/>
              <a:ext cx="346550" cy="36433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C</a:t>
              </a:r>
              <a:endParaRPr lang="fr-FR" dirty="0"/>
            </a:p>
          </p:txBody>
        </p:sp>
        <p:sp>
          <p:nvSpPr>
            <p:cNvPr id="14" name="Ellipse 13"/>
            <p:cNvSpPr/>
            <p:nvPr/>
          </p:nvSpPr>
          <p:spPr>
            <a:xfrm>
              <a:off x="5214942" y="3071810"/>
              <a:ext cx="346550" cy="36433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A</a:t>
              </a:r>
              <a:endParaRPr lang="fr-FR" dirty="0"/>
            </a:p>
          </p:txBody>
        </p:sp>
        <p:cxnSp>
          <p:nvCxnSpPr>
            <p:cNvPr id="15" name="Connecteur droit avec flèche 14"/>
            <p:cNvCxnSpPr>
              <a:stCxn id="4" idx="6"/>
              <a:endCxn id="5" idx="2"/>
            </p:cNvCxnSpPr>
            <p:nvPr/>
          </p:nvCxnSpPr>
          <p:spPr>
            <a:xfrm>
              <a:off x="1864955" y="4043367"/>
              <a:ext cx="693101" cy="135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avec flèche 15"/>
            <p:cNvCxnSpPr>
              <a:stCxn id="5" idx="6"/>
              <a:endCxn id="10" idx="2"/>
            </p:cNvCxnSpPr>
            <p:nvPr/>
          </p:nvCxnSpPr>
          <p:spPr>
            <a:xfrm>
              <a:off x="2904606" y="4043367"/>
              <a:ext cx="693101" cy="135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>
              <a:stCxn id="10" idx="7"/>
              <a:endCxn id="12" idx="3"/>
            </p:cNvCxnSpPr>
            <p:nvPr/>
          </p:nvCxnSpPr>
          <p:spPr>
            <a:xfrm rot="5400000" flipH="1" flipV="1">
              <a:off x="3851649" y="3424646"/>
              <a:ext cx="531767" cy="44805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>
              <a:stCxn id="12" idx="6"/>
              <a:endCxn id="14" idx="2"/>
            </p:cNvCxnSpPr>
            <p:nvPr/>
          </p:nvCxnSpPr>
          <p:spPr>
            <a:xfrm>
              <a:off x="4637358" y="3253977"/>
              <a:ext cx="577584" cy="135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avec flèche 18"/>
            <p:cNvCxnSpPr/>
            <p:nvPr/>
          </p:nvCxnSpPr>
          <p:spPr>
            <a:xfrm>
              <a:off x="4643438" y="4643446"/>
              <a:ext cx="577584" cy="135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avec flèche 19"/>
            <p:cNvCxnSpPr>
              <a:stCxn id="11" idx="7"/>
              <a:endCxn id="8" idx="3"/>
            </p:cNvCxnSpPr>
            <p:nvPr/>
          </p:nvCxnSpPr>
          <p:spPr>
            <a:xfrm rot="5400000" flipH="1" flipV="1">
              <a:off x="5531088" y="4212554"/>
              <a:ext cx="349600" cy="39029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avec flèche 20"/>
            <p:cNvCxnSpPr>
              <a:stCxn id="8" idx="6"/>
              <a:endCxn id="9" idx="2"/>
            </p:cNvCxnSpPr>
            <p:nvPr/>
          </p:nvCxnSpPr>
          <p:spPr>
            <a:xfrm>
              <a:off x="6196834" y="4104089"/>
              <a:ext cx="346550" cy="135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avec flèche 21"/>
            <p:cNvCxnSpPr>
              <a:stCxn id="10" idx="5"/>
              <a:endCxn id="7" idx="1"/>
            </p:cNvCxnSpPr>
            <p:nvPr/>
          </p:nvCxnSpPr>
          <p:spPr>
            <a:xfrm rot="16200000" flipH="1">
              <a:off x="3912371" y="4153313"/>
              <a:ext cx="410322" cy="44805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avec flèche 22"/>
            <p:cNvCxnSpPr>
              <a:stCxn id="6" idx="6"/>
              <a:endCxn id="13" idx="2"/>
            </p:cNvCxnSpPr>
            <p:nvPr/>
          </p:nvCxnSpPr>
          <p:spPr>
            <a:xfrm>
              <a:off x="6196834" y="5318535"/>
              <a:ext cx="404309" cy="135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avec flèche 23"/>
            <p:cNvCxnSpPr>
              <a:stCxn id="11" idx="5"/>
              <a:endCxn id="6" idx="1"/>
            </p:cNvCxnSpPr>
            <p:nvPr/>
          </p:nvCxnSpPr>
          <p:spPr>
            <a:xfrm rot="16200000" flipH="1">
              <a:off x="5531088" y="4819777"/>
              <a:ext cx="349600" cy="39029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avec flèche 24"/>
            <p:cNvCxnSpPr/>
            <p:nvPr/>
          </p:nvCxnSpPr>
          <p:spPr>
            <a:xfrm>
              <a:off x="1857356" y="3929066"/>
              <a:ext cx="693101" cy="135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avec flèche 27"/>
            <p:cNvCxnSpPr/>
            <p:nvPr/>
          </p:nvCxnSpPr>
          <p:spPr>
            <a:xfrm>
              <a:off x="1857356" y="4143380"/>
              <a:ext cx="693101" cy="135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avec flèche 28"/>
            <p:cNvCxnSpPr/>
            <p:nvPr/>
          </p:nvCxnSpPr>
          <p:spPr>
            <a:xfrm>
              <a:off x="2928926" y="3929066"/>
              <a:ext cx="693101" cy="135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droit avec flèche 29"/>
            <p:cNvCxnSpPr/>
            <p:nvPr/>
          </p:nvCxnSpPr>
          <p:spPr>
            <a:xfrm>
              <a:off x="2928926" y="4143380"/>
              <a:ext cx="693101" cy="135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avec flèche 30"/>
            <p:cNvCxnSpPr/>
            <p:nvPr/>
          </p:nvCxnSpPr>
          <p:spPr>
            <a:xfrm rot="16200000" flipH="1">
              <a:off x="3805047" y="4267391"/>
              <a:ext cx="410322" cy="44805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avec flèche 31"/>
            <p:cNvCxnSpPr/>
            <p:nvPr/>
          </p:nvCxnSpPr>
          <p:spPr>
            <a:xfrm>
              <a:off x="4643438" y="4786322"/>
              <a:ext cx="577584" cy="135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ZoneTexte 3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 – 2. Etude des réseaux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Routage Multicast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Multicast : un paquet à </a:t>
            </a:r>
            <a:r>
              <a:rPr lang="fr-FR" b="1" dirty="0" smtClean="0"/>
              <a:t>un groupe</a:t>
            </a:r>
          </a:p>
          <a:p>
            <a:pPr lvl="1"/>
            <a:r>
              <a:rPr lang="fr-FR" dirty="0" smtClean="0"/>
              <a:t>Protocole de gestion de groupe (IGMP) + protocole de routage multicast (ex. PIM)</a:t>
            </a:r>
          </a:p>
          <a:p>
            <a:pPr lvl="1"/>
            <a:r>
              <a:rPr lang="fr-FR" dirty="0" smtClean="0"/>
              <a:t>Economie de bande passante</a:t>
            </a:r>
          </a:p>
          <a:p>
            <a:pPr lvl="1"/>
            <a:r>
              <a:rPr lang="fr-FR" dirty="0" smtClean="0"/>
              <a:t>Routeurs rapidement surchargés : une ligne par groupe dans la table</a:t>
            </a:r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28" name="Espace réservé du numéro de diapositive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 dirty="0"/>
          </a:p>
        </p:txBody>
      </p:sp>
      <p:grpSp>
        <p:nvGrpSpPr>
          <p:cNvPr id="4" name="Groupe 32"/>
          <p:cNvGrpSpPr/>
          <p:nvPr/>
        </p:nvGrpSpPr>
        <p:grpSpPr>
          <a:xfrm>
            <a:off x="2035951" y="4303174"/>
            <a:ext cx="5072098" cy="2269097"/>
            <a:chOff x="1785918" y="4207298"/>
            <a:chExt cx="5286412" cy="2364974"/>
          </a:xfrm>
        </p:grpSpPr>
        <p:sp>
          <p:nvSpPr>
            <p:cNvPr id="34" name="Ellipse 33"/>
            <p:cNvSpPr/>
            <p:nvPr/>
          </p:nvSpPr>
          <p:spPr>
            <a:xfrm>
              <a:off x="1785918" y="4975915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sp>
          <p:nvSpPr>
            <p:cNvPr id="35" name="Ellipse 34"/>
            <p:cNvSpPr/>
            <p:nvPr/>
          </p:nvSpPr>
          <p:spPr>
            <a:xfrm>
              <a:off x="2798210" y="4975915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R1</a:t>
              </a:r>
              <a:endParaRPr lang="fr-FR" dirty="0"/>
            </a:p>
          </p:txBody>
        </p:sp>
        <p:sp>
          <p:nvSpPr>
            <p:cNvPr id="36" name="Ellipse 35"/>
            <p:cNvSpPr/>
            <p:nvPr/>
          </p:nvSpPr>
          <p:spPr>
            <a:xfrm>
              <a:off x="6003800" y="6217526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R7</a:t>
              </a:r>
              <a:endParaRPr lang="fr-FR" dirty="0"/>
            </a:p>
          </p:txBody>
        </p:sp>
        <p:sp>
          <p:nvSpPr>
            <p:cNvPr id="37" name="Ellipse 36"/>
            <p:cNvSpPr/>
            <p:nvPr/>
          </p:nvSpPr>
          <p:spPr>
            <a:xfrm>
              <a:off x="4485362" y="5626282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R4</a:t>
              </a:r>
              <a:endParaRPr lang="fr-FR" dirty="0"/>
            </a:p>
          </p:txBody>
        </p:sp>
        <p:sp>
          <p:nvSpPr>
            <p:cNvPr id="38" name="Ellipse 37"/>
            <p:cNvSpPr/>
            <p:nvPr/>
          </p:nvSpPr>
          <p:spPr>
            <a:xfrm>
              <a:off x="6003800" y="5035039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R6</a:t>
              </a:r>
              <a:endParaRPr lang="fr-FR" dirty="0"/>
            </a:p>
          </p:txBody>
        </p:sp>
        <p:sp>
          <p:nvSpPr>
            <p:cNvPr id="39" name="Ellipse 38"/>
            <p:cNvSpPr/>
            <p:nvPr/>
          </p:nvSpPr>
          <p:spPr>
            <a:xfrm>
              <a:off x="6678661" y="5035039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B</a:t>
              </a:r>
              <a:endParaRPr lang="fr-FR" dirty="0"/>
            </a:p>
          </p:txBody>
        </p:sp>
        <p:sp>
          <p:nvSpPr>
            <p:cNvPr id="40" name="Ellipse 39"/>
            <p:cNvSpPr/>
            <p:nvPr/>
          </p:nvSpPr>
          <p:spPr>
            <a:xfrm>
              <a:off x="3810501" y="4975915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R2</a:t>
              </a:r>
              <a:endParaRPr lang="fr-FR" dirty="0"/>
            </a:p>
          </p:txBody>
        </p:sp>
        <p:sp>
          <p:nvSpPr>
            <p:cNvPr id="41" name="Ellipse 40"/>
            <p:cNvSpPr/>
            <p:nvPr/>
          </p:nvSpPr>
          <p:spPr>
            <a:xfrm>
              <a:off x="5385177" y="5626282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R5</a:t>
              </a:r>
              <a:endParaRPr lang="fr-FR" dirty="0"/>
            </a:p>
          </p:txBody>
        </p:sp>
        <p:sp>
          <p:nvSpPr>
            <p:cNvPr id="42" name="Ellipse 41"/>
            <p:cNvSpPr/>
            <p:nvPr/>
          </p:nvSpPr>
          <p:spPr>
            <a:xfrm>
              <a:off x="4485362" y="4207298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R3</a:t>
              </a:r>
              <a:endParaRPr lang="fr-FR" dirty="0"/>
            </a:p>
          </p:txBody>
        </p:sp>
        <p:sp>
          <p:nvSpPr>
            <p:cNvPr id="43" name="Ellipse 42"/>
            <p:cNvSpPr/>
            <p:nvPr/>
          </p:nvSpPr>
          <p:spPr>
            <a:xfrm>
              <a:off x="6734899" y="6217526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C</a:t>
              </a:r>
              <a:endParaRPr lang="fr-FR" dirty="0"/>
            </a:p>
          </p:txBody>
        </p:sp>
        <p:sp>
          <p:nvSpPr>
            <p:cNvPr id="44" name="Ellipse 43"/>
            <p:cNvSpPr/>
            <p:nvPr/>
          </p:nvSpPr>
          <p:spPr>
            <a:xfrm>
              <a:off x="5385177" y="4207298"/>
              <a:ext cx="337431" cy="354746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62500" lnSpcReduction="20000"/>
            </a:bodyPr>
            <a:lstStyle/>
            <a:p>
              <a:pPr algn="ctr"/>
              <a:r>
                <a:rPr lang="fr-FR" dirty="0" smtClean="0"/>
                <a:t>A</a:t>
              </a:r>
              <a:endParaRPr lang="fr-FR" dirty="0"/>
            </a:p>
          </p:txBody>
        </p:sp>
        <p:cxnSp>
          <p:nvCxnSpPr>
            <p:cNvPr id="45" name="Connecteur droit avec flèche 44"/>
            <p:cNvCxnSpPr>
              <a:stCxn id="34" idx="6"/>
              <a:endCxn id="35" idx="2"/>
            </p:cNvCxnSpPr>
            <p:nvPr/>
          </p:nvCxnSpPr>
          <p:spPr>
            <a:xfrm>
              <a:off x="2123349" y="5153288"/>
              <a:ext cx="674861" cy="13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avec flèche 45"/>
            <p:cNvCxnSpPr>
              <a:stCxn id="35" idx="6"/>
              <a:endCxn id="40" idx="2"/>
            </p:cNvCxnSpPr>
            <p:nvPr/>
          </p:nvCxnSpPr>
          <p:spPr>
            <a:xfrm>
              <a:off x="3135640" y="5153288"/>
              <a:ext cx="674861" cy="13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avec flèche 46"/>
            <p:cNvCxnSpPr>
              <a:stCxn id="40" idx="7"/>
              <a:endCxn id="42" idx="3"/>
            </p:cNvCxnSpPr>
            <p:nvPr/>
          </p:nvCxnSpPr>
          <p:spPr>
            <a:xfrm rot="5400000" flipH="1" flipV="1">
              <a:off x="4057761" y="4550849"/>
              <a:ext cx="517773" cy="43626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avec flèche 47"/>
            <p:cNvCxnSpPr>
              <a:stCxn id="42" idx="6"/>
              <a:endCxn id="44" idx="2"/>
            </p:cNvCxnSpPr>
            <p:nvPr/>
          </p:nvCxnSpPr>
          <p:spPr>
            <a:xfrm>
              <a:off x="4822793" y="4384671"/>
              <a:ext cx="562384" cy="13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avec flèche 48"/>
            <p:cNvCxnSpPr>
              <a:stCxn id="37" idx="6"/>
              <a:endCxn id="41" idx="2"/>
            </p:cNvCxnSpPr>
            <p:nvPr/>
          </p:nvCxnSpPr>
          <p:spPr>
            <a:xfrm>
              <a:off x="4822793" y="5803655"/>
              <a:ext cx="562384" cy="13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avec flèche 49"/>
            <p:cNvCxnSpPr>
              <a:stCxn id="41" idx="7"/>
              <a:endCxn id="38" idx="3"/>
            </p:cNvCxnSpPr>
            <p:nvPr/>
          </p:nvCxnSpPr>
          <p:spPr>
            <a:xfrm rot="5400000" flipH="1" flipV="1">
              <a:off x="5693004" y="5318022"/>
              <a:ext cx="340400" cy="380023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necteur droit avec flèche 50"/>
            <p:cNvCxnSpPr>
              <a:stCxn id="38" idx="6"/>
              <a:endCxn id="39" idx="2"/>
            </p:cNvCxnSpPr>
            <p:nvPr/>
          </p:nvCxnSpPr>
          <p:spPr>
            <a:xfrm>
              <a:off x="6341230" y="5212412"/>
              <a:ext cx="337431" cy="13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eur droit avec flèche 51"/>
            <p:cNvCxnSpPr>
              <a:stCxn id="40" idx="5"/>
              <a:endCxn id="37" idx="1"/>
            </p:cNvCxnSpPr>
            <p:nvPr/>
          </p:nvCxnSpPr>
          <p:spPr>
            <a:xfrm rot="16200000" flipH="1">
              <a:off x="4116885" y="5260341"/>
              <a:ext cx="399524" cy="43626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avec flèche 52"/>
            <p:cNvCxnSpPr>
              <a:stCxn id="36" idx="6"/>
              <a:endCxn id="43" idx="2"/>
            </p:cNvCxnSpPr>
            <p:nvPr/>
          </p:nvCxnSpPr>
          <p:spPr>
            <a:xfrm>
              <a:off x="6341230" y="6394899"/>
              <a:ext cx="393669" cy="131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eur droit avec flèche 53"/>
            <p:cNvCxnSpPr>
              <a:stCxn id="41" idx="5"/>
              <a:endCxn id="36" idx="1"/>
            </p:cNvCxnSpPr>
            <p:nvPr/>
          </p:nvCxnSpPr>
          <p:spPr>
            <a:xfrm rot="16200000" flipH="1">
              <a:off x="5693004" y="5909266"/>
              <a:ext cx="340400" cy="380023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ZoneTexte 54"/>
          <p:cNvSpPr txBox="1"/>
          <p:nvPr/>
        </p:nvSpPr>
        <p:spPr>
          <a:xfrm>
            <a:off x="3643306" y="5500702"/>
            <a:ext cx="7858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>
                <a:solidFill>
                  <a:srgbClr val="FF0000"/>
                </a:solidFill>
              </a:rPr>
              <a:t>Duplication</a:t>
            </a:r>
            <a:endParaRPr lang="fr-FR" sz="800" dirty="0">
              <a:solidFill>
                <a:srgbClr val="FF0000"/>
              </a:solidFill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5143504" y="6072206"/>
            <a:ext cx="7858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>
                <a:solidFill>
                  <a:srgbClr val="FF0000"/>
                </a:solidFill>
              </a:rPr>
              <a:t>Duplication</a:t>
            </a:r>
            <a:endParaRPr lang="fr-FR" sz="800" dirty="0">
              <a:solidFill>
                <a:srgbClr val="FF0000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 – 2. Etude des réseaux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</TotalTime>
  <Words>1790</Words>
  <PresentationFormat>Affichage à l'écran (4:3)</PresentationFormat>
  <Paragraphs>639</Paragraphs>
  <Slides>44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44</vt:i4>
      </vt:variant>
    </vt:vector>
  </HeadingPairs>
  <TitlesOfParts>
    <vt:vector size="45" baseType="lpstr">
      <vt:lpstr>Thème Office</vt:lpstr>
      <vt:lpstr>TBXcast</vt:lpstr>
      <vt:lpstr>Plan de la présentation</vt:lpstr>
      <vt:lpstr>Le projet TBXcast</vt:lpstr>
      <vt:lpstr>Un projet basé sur de l’existant</vt:lpstr>
      <vt:lpstr>Le travail de l’équipe 2007-2008</vt:lpstr>
      <vt:lpstr>Contexte présent</vt:lpstr>
      <vt:lpstr>Qu’est-ce que le routage ?</vt:lpstr>
      <vt:lpstr>Routage Unicast</vt:lpstr>
      <vt:lpstr>Routage Multicast</vt:lpstr>
      <vt:lpstr>Routage Multicast explicite</vt:lpstr>
      <vt:lpstr>Bilan des trois modes présentés</vt:lpstr>
      <vt:lpstr>Intérêt de TBXcast</vt:lpstr>
      <vt:lpstr>Diapositive 13</vt:lpstr>
      <vt:lpstr>Xcast : généralités </vt:lpstr>
      <vt:lpstr>Architecture de Xcast</vt:lpstr>
      <vt:lpstr>L’API LibXcast </vt:lpstr>
      <vt:lpstr>L’interface de Xcast</vt:lpstr>
      <vt:lpstr>Chemin d’une donnée émise</vt:lpstr>
      <vt:lpstr>Chemin d’un paquet routé</vt:lpstr>
      <vt:lpstr>Chemin d’une donnée reçue </vt:lpstr>
      <vt:lpstr>Structure du code</vt:lpstr>
      <vt:lpstr>La fonction xcast_branch (1/2)</vt:lpstr>
      <vt:lpstr>La fonction xcast_branch (2/2)</vt:lpstr>
      <vt:lpstr>Ping6x</vt:lpstr>
      <vt:lpstr>Diapositive 25</vt:lpstr>
      <vt:lpstr>TBXcast : généralités</vt:lpstr>
      <vt:lpstr>Fonctionnalités de la source</vt:lpstr>
      <vt:lpstr>Topologie du réseau</vt:lpstr>
      <vt:lpstr>Codage de l’arbre</vt:lpstr>
      <vt:lpstr>Exemple d’arbre</vt:lpstr>
      <vt:lpstr>Calcul de l’arbre</vt:lpstr>
      <vt:lpstr>Segmentation de l’arbre</vt:lpstr>
      <vt:lpstr>Fonctionnalités d’un routeur spécifié dans l’entête</vt:lpstr>
      <vt:lpstr>Réacheminement des paquets</vt:lpstr>
      <vt:lpstr>Destination</vt:lpstr>
      <vt:lpstr>ping6tbx</vt:lpstr>
      <vt:lpstr>Diapositive 37</vt:lpstr>
      <vt:lpstr>Objectif de la plateforme</vt:lpstr>
      <vt:lpstr>Présentation de la plateforme</vt:lpstr>
      <vt:lpstr>Evolution de la plateforme</vt:lpstr>
      <vt:lpstr>Mise en place d’une architecture Netboot</vt:lpstr>
      <vt:lpstr>Perspectives</vt:lpstr>
      <vt:lpstr>Conclusion</vt:lpstr>
      <vt:lpstr>Diapositive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</dc:title>
  <dc:creator>Benoit</dc:creator>
  <cp:lastModifiedBy>Jozef Legény</cp:lastModifiedBy>
  <cp:revision>263</cp:revision>
  <dcterms:created xsi:type="dcterms:W3CDTF">2008-12-13T15:43:33Z</dcterms:created>
  <dcterms:modified xsi:type="dcterms:W3CDTF">2008-12-19T09:34:53Z</dcterms:modified>
</cp:coreProperties>
</file>